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74" r:id="rId4"/>
    <p:sldId id="267" r:id="rId5"/>
    <p:sldId id="268" r:id="rId6"/>
    <p:sldId id="275" r:id="rId7"/>
    <p:sldId id="258" r:id="rId8"/>
    <p:sldId id="259" r:id="rId9"/>
    <p:sldId id="260" r:id="rId10"/>
    <p:sldId id="269" r:id="rId11"/>
    <p:sldId id="270" r:id="rId12"/>
    <p:sldId id="271" r:id="rId13"/>
    <p:sldId id="261" r:id="rId14"/>
    <p:sldId id="262" r:id="rId15"/>
    <p:sldId id="263" r:id="rId16"/>
    <p:sldId id="264" r:id="rId17"/>
    <p:sldId id="272" r:id="rId18"/>
    <p:sldId id="265" r:id="rId19"/>
    <p:sldId id="266" r:id="rId20"/>
    <p:sldId id="273" r:id="rId21"/>
    <p:sldId id="276" r:id="rId22"/>
    <p:sldId id="277" r:id="rId23"/>
    <p:sldId id="278" r:id="rId24"/>
    <p:sldId id="279"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120"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F3E4D-6762-485A-8FFD-95D531A61749}" type="datetimeFigureOut">
              <a:rPr lang="en-US" smtClean="0"/>
              <a:t>9/12/2021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7BE91-F605-471D-B29F-30C3BD5CFE2E}" type="slidenum">
              <a:rPr lang="en-US" smtClean="0"/>
              <a:t>‹#›</a:t>
            </a:fld>
            <a:endParaRPr lang="en-US"/>
          </a:p>
        </p:txBody>
      </p:sp>
    </p:spTree>
    <p:extLst>
      <p:ext uri="{BB962C8B-B14F-4D97-AF65-F5344CB8AC3E}">
        <p14:creationId xmlns:p14="http://schemas.microsoft.com/office/powerpoint/2010/main" val="577610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3080-58DF-4E05-84D2-9ECEEB394C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229A1A-018D-418F-81E5-934669484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8E0EEF-0D41-470D-9421-4460E21208A7}"/>
              </a:ext>
            </a:extLst>
          </p:cNvPr>
          <p:cNvSpPr>
            <a:spLocks noGrp="1"/>
          </p:cNvSpPr>
          <p:nvPr>
            <p:ph type="dt" sz="half" idx="10"/>
          </p:nvPr>
        </p:nvSpPr>
        <p:spPr/>
        <p:txBody>
          <a:bodyPr/>
          <a:lstStyle/>
          <a:p>
            <a:fld id="{A3B047DF-0C04-4790-BBF7-DC2995E55196}" type="datetime1">
              <a:rPr lang="en-US" smtClean="0"/>
              <a:t>9/12/2021</a:t>
            </a:fld>
            <a:endParaRPr lang="en-US"/>
          </a:p>
        </p:txBody>
      </p:sp>
      <p:sp>
        <p:nvSpPr>
          <p:cNvPr id="5" name="Footer Placeholder 4">
            <a:extLst>
              <a:ext uri="{FF2B5EF4-FFF2-40B4-BE49-F238E27FC236}">
                <a16:creationId xmlns:a16="http://schemas.microsoft.com/office/drawing/2014/main" id="{530CEDBB-CA98-40EA-A6AD-CDCC15ACE27E}"/>
              </a:ext>
            </a:extLst>
          </p:cNvPr>
          <p:cNvSpPr>
            <a:spLocks noGrp="1"/>
          </p:cNvSpPr>
          <p:nvPr>
            <p:ph type="ftr" sz="quarter" idx="11"/>
          </p:nvPr>
        </p:nvSpPr>
        <p:spPr/>
        <p:txBody>
          <a:bodyPr/>
          <a:lstStyle/>
          <a:p>
            <a:r>
              <a:rPr lang="en-US"/>
              <a:t>A. Termos - American University in Bulgaria</a:t>
            </a:r>
          </a:p>
        </p:txBody>
      </p:sp>
      <p:sp>
        <p:nvSpPr>
          <p:cNvPr id="6" name="Slide Number Placeholder 5">
            <a:extLst>
              <a:ext uri="{FF2B5EF4-FFF2-40B4-BE49-F238E27FC236}">
                <a16:creationId xmlns:a16="http://schemas.microsoft.com/office/drawing/2014/main" id="{7807F3CE-D634-4B9E-B413-43BC25797A27}"/>
              </a:ext>
            </a:extLst>
          </p:cNvPr>
          <p:cNvSpPr>
            <a:spLocks noGrp="1"/>
          </p:cNvSpPr>
          <p:nvPr>
            <p:ph type="sldNum" sz="quarter" idx="12"/>
          </p:nvPr>
        </p:nvSpPr>
        <p:spPr/>
        <p:txBody>
          <a:bodyPr/>
          <a:lstStyle/>
          <a:p>
            <a:fld id="{2D735162-0DA3-42DA-B039-0896A4F63C1D}" type="slidenum">
              <a:rPr lang="en-US" smtClean="0"/>
              <a:t>‹#›</a:t>
            </a:fld>
            <a:endParaRPr lang="en-US"/>
          </a:p>
        </p:txBody>
      </p:sp>
    </p:spTree>
    <p:extLst>
      <p:ext uri="{BB962C8B-B14F-4D97-AF65-F5344CB8AC3E}">
        <p14:creationId xmlns:p14="http://schemas.microsoft.com/office/powerpoint/2010/main" val="4239267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7F58-0587-44A9-BC5F-738CD846FD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6DF342-6810-4667-8AC6-30D4463A5F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070B7-A789-4611-919C-6448F1E6F6D5}"/>
              </a:ext>
            </a:extLst>
          </p:cNvPr>
          <p:cNvSpPr>
            <a:spLocks noGrp="1"/>
          </p:cNvSpPr>
          <p:nvPr>
            <p:ph type="dt" sz="half" idx="10"/>
          </p:nvPr>
        </p:nvSpPr>
        <p:spPr/>
        <p:txBody>
          <a:bodyPr/>
          <a:lstStyle/>
          <a:p>
            <a:fld id="{3C9B19A7-C0C9-4D0B-90D2-A14F0D8DBE7E}" type="datetime1">
              <a:rPr lang="en-US" smtClean="0"/>
              <a:t>9/12/2021</a:t>
            </a:fld>
            <a:endParaRPr lang="en-US"/>
          </a:p>
        </p:txBody>
      </p:sp>
      <p:sp>
        <p:nvSpPr>
          <p:cNvPr id="5" name="Footer Placeholder 4">
            <a:extLst>
              <a:ext uri="{FF2B5EF4-FFF2-40B4-BE49-F238E27FC236}">
                <a16:creationId xmlns:a16="http://schemas.microsoft.com/office/drawing/2014/main" id="{172D2F6F-95C9-431B-A7DD-CC3708B20D45}"/>
              </a:ext>
            </a:extLst>
          </p:cNvPr>
          <p:cNvSpPr>
            <a:spLocks noGrp="1"/>
          </p:cNvSpPr>
          <p:nvPr>
            <p:ph type="ftr" sz="quarter" idx="11"/>
          </p:nvPr>
        </p:nvSpPr>
        <p:spPr/>
        <p:txBody>
          <a:bodyPr/>
          <a:lstStyle/>
          <a:p>
            <a:r>
              <a:rPr lang="en-US"/>
              <a:t>A. Termos - American University in Bulgaria</a:t>
            </a:r>
          </a:p>
        </p:txBody>
      </p:sp>
      <p:sp>
        <p:nvSpPr>
          <p:cNvPr id="6" name="Slide Number Placeholder 5">
            <a:extLst>
              <a:ext uri="{FF2B5EF4-FFF2-40B4-BE49-F238E27FC236}">
                <a16:creationId xmlns:a16="http://schemas.microsoft.com/office/drawing/2014/main" id="{C866C9F7-B414-4952-A2CA-BCCA7628C948}"/>
              </a:ext>
            </a:extLst>
          </p:cNvPr>
          <p:cNvSpPr>
            <a:spLocks noGrp="1"/>
          </p:cNvSpPr>
          <p:nvPr>
            <p:ph type="sldNum" sz="quarter" idx="12"/>
          </p:nvPr>
        </p:nvSpPr>
        <p:spPr/>
        <p:txBody>
          <a:bodyPr/>
          <a:lstStyle/>
          <a:p>
            <a:fld id="{2D735162-0DA3-42DA-B039-0896A4F63C1D}" type="slidenum">
              <a:rPr lang="en-US" smtClean="0"/>
              <a:t>‹#›</a:t>
            </a:fld>
            <a:endParaRPr lang="en-US"/>
          </a:p>
        </p:txBody>
      </p:sp>
    </p:spTree>
    <p:extLst>
      <p:ext uri="{BB962C8B-B14F-4D97-AF65-F5344CB8AC3E}">
        <p14:creationId xmlns:p14="http://schemas.microsoft.com/office/powerpoint/2010/main" val="344422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52C3A-2CA3-4AD9-880C-2E8344F7AB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1D1095-6940-4082-9833-E16763984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5F3363-11A5-4438-80BE-C2781A37C66D}"/>
              </a:ext>
            </a:extLst>
          </p:cNvPr>
          <p:cNvSpPr>
            <a:spLocks noGrp="1"/>
          </p:cNvSpPr>
          <p:nvPr>
            <p:ph type="dt" sz="half" idx="10"/>
          </p:nvPr>
        </p:nvSpPr>
        <p:spPr/>
        <p:txBody>
          <a:bodyPr/>
          <a:lstStyle/>
          <a:p>
            <a:fld id="{1FB2E842-FD74-4302-B2D1-C0EAD85E98FD}" type="datetime1">
              <a:rPr lang="en-US" smtClean="0"/>
              <a:t>9/12/2021</a:t>
            </a:fld>
            <a:endParaRPr lang="en-US"/>
          </a:p>
        </p:txBody>
      </p:sp>
      <p:sp>
        <p:nvSpPr>
          <p:cNvPr id="5" name="Footer Placeholder 4">
            <a:extLst>
              <a:ext uri="{FF2B5EF4-FFF2-40B4-BE49-F238E27FC236}">
                <a16:creationId xmlns:a16="http://schemas.microsoft.com/office/drawing/2014/main" id="{29A49BE6-C29B-4589-8163-725D38D8720E}"/>
              </a:ext>
            </a:extLst>
          </p:cNvPr>
          <p:cNvSpPr>
            <a:spLocks noGrp="1"/>
          </p:cNvSpPr>
          <p:nvPr>
            <p:ph type="ftr" sz="quarter" idx="11"/>
          </p:nvPr>
        </p:nvSpPr>
        <p:spPr/>
        <p:txBody>
          <a:bodyPr/>
          <a:lstStyle/>
          <a:p>
            <a:r>
              <a:rPr lang="en-US"/>
              <a:t>A. Termos - American University in Bulgaria</a:t>
            </a:r>
          </a:p>
        </p:txBody>
      </p:sp>
      <p:sp>
        <p:nvSpPr>
          <p:cNvPr id="6" name="Slide Number Placeholder 5">
            <a:extLst>
              <a:ext uri="{FF2B5EF4-FFF2-40B4-BE49-F238E27FC236}">
                <a16:creationId xmlns:a16="http://schemas.microsoft.com/office/drawing/2014/main" id="{BDD648CA-4AF3-49CA-9EEE-8AE7F29A205E}"/>
              </a:ext>
            </a:extLst>
          </p:cNvPr>
          <p:cNvSpPr>
            <a:spLocks noGrp="1"/>
          </p:cNvSpPr>
          <p:nvPr>
            <p:ph type="sldNum" sz="quarter" idx="12"/>
          </p:nvPr>
        </p:nvSpPr>
        <p:spPr/>
        <p:txBody>
          <a:bodyPr/>
          <a:lstStyle/>
          <a:p>
            <a:fld id="{2D735162-0DA3-42DA-B039-0896A4F63C1D}" type="slidenum">
              <a:rPr lang="en-US" smtClean="0"/>
              <a:t>‹#›</a:t>
            </a:fld>
            <a:endParaRPr lang="en-US"/>
          </a:p>
        </p:txBody>
      </p:sp>
    </p:spTree>
    <p:extLst>
      <p:ext uri="{BB962C8B-B14F-4D97-AF65-F5344CB8AC3E}">
        <p14:creationId xmlns:p14="http://schemas.microsoft.com/office/powerpoint/2010/main" val="266302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2A5B-7B0D-491D-8243-7BF25E2B62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905009-FF97-4911-95CF-C1CB197A3B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7A41E-A11F-4D7A-8F98-58B736026E91}"/>
              </a:ext>
            </a:extLst>
          </p:cNvPr>
          <p:cNvSpPr>
            <a:spLocks noGrp="1"/>
          </p:cNvSpPr>
          <p:nvPr>
            <p:ph type="dt" sz="half" idx="10"/>
          </p:nvPr>
        </p:nvSpPr>
        <p:spPr/>
        <p:txBody>
          <a:bodyPr/>
          <a:lstStyle/>
          <a:p>
            <a:fld id="{B29813F1-D94A-4A1E-833C-BFBA38256660}" type="datetime1">
              <a:rPr lang="en-US" smtClean="0"/>
              <a:t>9/12/2021</a:t>
            </a:fld>
            <a:endParaRPr lang="en-US"/>
          </a:p>
        </p:txBody>
      </p:sp>
      <p:sp>
        <p:nvSpPr>
          <p:cNvPr id="5" name="Footer Placeholder 4">
            <a:extLst>
              <a:ext uri="{FF2B5EF4-FFF2-40B4-BE49-F238E27FC236}">
                <a16:creationId xmlns:a16="http://schemas.microsoft.com/office/drawing/2014/main" id="{C8149619-E636-4EC9-8B94-059868C76CAD}"/>
              </a:ext>
            </a:extLst>
          </p:cNvPr>
          <p:cNvSpPr>
            <a:spLocks noGrp="1"/>
          </p:cNvSpPr>
          <p:nvPr>
            <p:ph type="ftr" sz="quarter" idx="11"/>
          </p:nvPr>
        </p:nvSpPr>
        <p:spPr/>
        <p:txBody>
          <a:bodyPr/>
          <a:lstStyle/>
          <a:p>
            <a:r>
              <a:rPr lang="en-US"/>
              <a:t>A. Termos - American University in Bulgaria</a:t>
            </a:r>
          </a:p>
        </p:txBody>
      </p:sp>
      <p:sp>
        <p:nvSpPr>
          <p:cNvPr id="6" name="Slide Number Placeholder 5">
            <a:extLst>
              <a:ext uri="{FF2B5EF4-FFF2-40B4-BE49-F238E27FC236}">
                <a16:creationId xmlns:a16="http://schemas.microsoft.com/office/drawing/2014/main" id="{C74C7CFD-11BE-4F71-AD1A-501EE8A52B35}"/>
              </a:ext>
            </a:extLst>
          </p:cNvPr>
          <p:cNvSpPr>
            <a:spLocks noGrp="1"/>
          </p:cNvSpPr>
          <p:nvPr>
            <p:ph type="sldNum" sz="quarter" idx="12"/>
          </p:nvPr>
        </p:nvSpPr>
        <p:spPr/>
        <p:txBody>
          <a:bodyPr/>
          <a:lstStyle/>
          <a:p>
            <a:fld id="{2D735162-0DA3-42DA-B039-0896A4F63C1D}" type="slidenum">
              <a:rPr lang="en-US" smtClean="0"/>
              <a:t>‹#›</a:t>
            </a:fld>
            <a:endParaRPr lang="en-US"/>
          </a:p>
        </p:txBody>
      </p:sp>
    </p:spTree>
    <p:extLst>
      <p:ext uri="{BB962C8B-B14F-4D97-AF65-F5344CB8AC3E}">
        <p14:creationId xmlns:p14="http://schemas.microsoft.com/office/powerpoint/2010/main" val="143691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AA07-7552-4BED-96A8-E323D1D9C8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2E5DB2-5E9D-4219-AE99-324232CAA5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4377D7-FA0C-492C-8815-9D592B6F7B01}"/>
              </a:ext>
            </a:extLst>
          </p:cNvPr>
          <p:cNvSpPr>
            <a:spLocks noGrp="1"/>
          </p:cNvSpPr>
          <p:nvPr>
            <p:ph type="dt" sz="half" idx="10"/>
          </p:nvPr>
        </p:nvSpPr>
        <p:spPr/>
        <p:txBody>
          <a:bodyPr/>
          <a:lstStyle/>
          <a:p>
            <a:fld id="{BA238066-AFD0-4869-BBBF-C0CD0BCFB666}" type="datetime1">
              <a:rPr lang="en-US" smtClean="0"/>
              <a:t>9/12/2021</a:t>
            </a:fld>
            <a:endParaRPr lang="en-US"/>
          </a:p>
        </p:txBody>
      </p:sp>
      <p:sp>
        <p:nvSpPr>
          <p:cNvPr id="5" name="Footer Placeholder 4">
            <a:extLst>
              <a:ext uri="{FF2B5EF4-FFF2-40B4-BE49-F238E27FC236}">
                <a16:creationId xmlns:a16="http://schemas.microsoft.com/office/drawing/2014/main" id="{BFE28670-B20A-43A5-8519-D6F9A477BCBF}"/>
              </a:ext>
            </a:extLst>
          </p:cNvPr>
          <p:cNvSpPr>
            <a:spLocks noGrp="1"/>
          </p:cNvSpPr>
          <p:nvPr>
            <p:ph type="ftr" sz="quarter" idx="11"/>
          </p:nvPr>
        </p:nvSpPr>
        <p:spPr/>
        <p:txBody>
          <a:bodyPr/>
          <a:lstStyle/>
          <a:p>
            <a:r>
              <a:rPr lang="en-US"/>
              <a:t>A. Termos - American University in Bulgaria</a:t>
            </a:r>
          </a:p>
        </p:txBody>
      </p:sp>
      <p:sp>
        <p:nvSpPr>
          <p:cNvPr id="6" name="Slide Number Placeholder 5">
            <a:extLst>
              <a:ext uri="{FF2B5EF4-FFF2-40B4-BE49-F238E27FC236}">
                <a16:creationId xmlns:a16="http://schemas.microsoft.com/office/drawing/2014/main" id="{FC30B625-E9D0-48D7-AE5B-91268D61B8F2}"/>
              </a:ext>
            </a:extLst>
          </p:cNvPr>
          <p:cNvSpPr>
            <a:spLocks noGrp="1"/>
          </p:cNvSpPr>
          <p:nvPr>
            <p:ph type="sldNum" sz="quarter" idx="12"/>
          </p:nvPr>
        </p:nvSpPr>
        <p:spPr/>
        <p:txBody>
          <a:bodyPr/>
          <a:lstStyle/>
          <a:p>
            <a:fld id="{2D735162-0DA3-42DA-B039-0896A4F63C1D}" type="slidenum">
              <a:rPr lang="en-US" smtClean="0"/>
              <a:t>‹#›</a:t>
            </a:fld>
            <a:endParaRPr lang="en-US"/>
          </a:p>
        </p:txBody>
      </p:sp>
    </p:spTree>
    <p:extLst>
      <p:ext uri="{BB962C8B-B14F-4D97-AF65-F5344CB8AC3E}">
        <p14:creationId xmlns:p14="http://schemas.microsoft.com/office/powerpoint/2010/main" val="140760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EBE0-036A-41DB-A362-21B3D96BF5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AD6446-0B68-40F2-9A6C-9E37B867DB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E1CD5F-2414-4645-9C77-B6B0931D44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C5D9A2-1D1F-4B06-93D3-7273475C3130}"/>
              </a:ext>
            </a:extLst>
          </p:cNvPr>
          <p:cNvSpPr>
            <a:spLocks noGrp="1"/>
          </p:cNvSpPr>
          <p:nvPr>
            <p:ph type="dt" sz="half" idx="10"/>
          </p:nvPr>
        </p:nvSpPr>
        <p:spPr/>
        <p:txBody>
          <a:bodyPr/>
          <a:lstStyle/>
          <a:p>
            <a:fld id="{6EDEAC77-6E9A-4CD4-8D35-F903E5737107}" type="datetime1">
              <a:rPr lang="en-US" smtClean="0"/>
              <a:t>9/12/2021</a:t>
            </a:fld>
            <a:endParaRPr lang="en-US"/>
          </a:p>
        </p:txBody>
      </p:sp>
      <p:sp>
        <p:nvSpPr>
          <p:cNvPr id="6" name="Footer Placeholder 5">
            <a:extLst>
              <a:ext uri="{FF2B5EF4-FFF2-40B4-BE49-F238E27FC236}">
                <a16:creationId xmlns:a16="http://schemas.microsoft.com/office/drawing/2014/main" id="{32AAD3DC-8D05-48B7-BE5F-B0D5ECDB3F60}"/>
              </a:ext>
            </a:extLst>
          </p:cNvPr>
          <p:cNvSpPr>
            <a:spLocks noGrp="1"/>
          </p:cNvSpPr>
          <p:nvPr>
            <p:ph type="ftr" sz="quarter" idx="11"/>
          </p:nvPr>
        </p:nvSpPr>
        <p:spPr/>
        <p:txBody>
          <a:bodyPr/>
          <a:lstStyle/>
          <a:p>
            <a:r>
              <a:rPr lang="en-US"/>
              <a:t>A. Termos - American University in Bulgaria</a:t>
            </a:r>
          </a:p>
        </p:txBody>
      </p:sp>
      <p:sp>
        <p:nvSpPr>
          <p:cNvPr id="7" name="Slide Number Placeholder 6">
            <a:extLst>
              <a:ext uri="{FF2B5EF4-FFF2-40B4-BE49-F238E27FC236}">
                <a16:creationId xmlns:a16="http://schemas.microsoft.com/office/drawing/2014/main" id="{14B5EF53-F8D0-4593-BCF9-3F392E38C901}"/>
              </a:ext>
            </a:extLst>
          </p:cNvPr>
          <p:cNvSpPr>
            <a:spLocks noGrp="1"/>
          </p:cNvSpPr>
          <p:nvPr>
            <p:ph type="sldNum" sz="quarter" idx="12"/>
          </p:nvPr>
        </p:nvSpPr>
        <p:spPr/>
        <p:txBody>
          <a:bodyPr/>
          <a:lstStyle/>
          <a:p>
            <a:fld id="{2D735162-0DA3-42DA-B039-0896A4F63C1D}" type="slidenum">
              <a:rPr lang="en-US" smtClean="0"/>
              <a:t>‹#›</a:t>
            </a:fld>
            <a:endParaRPr lang="en-US"/>
          </a:p>
        </p:txBody>
      </p:sp>
    </p:spTree>
    <p:extLst>
      <p:ext uri="{BB962C8B-B14F-4D97-AF65-F5344CB8AC3E}">
        <p14:creationId xmlns:p14="http://schemas.microsoft.com/office/powerpoint/2010/main" val="419319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4E22-3D85-4FFA-997D-043AEA69E7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4E3C6F-2F51-4001-ABF2-317CAD1AE9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E10F3A-1BFA-4B39-A038-949EB9082E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C945B4-7B03-437B-8DFF-EE10220C25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A8856E-EADA-4078-8E99-E30CA009C7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514EF9-A216-4A5E-8041-8749621C7117}"/>
              </a:ext>
            </a:extLst>
          </p:cNvPr>
          <p:cNvSpPr>
            <a:spLocks noGrp="1"/>
          </p:cNvSpPr>
          <p:nvPr>
            <p:ph type="dt" sz="half" idx="10"/>
          </p:nvPr>
        </p:nvSpPr>
        <p:spPr/>
        <p:txBody>
          <a:bodyPr/>
          <a:lstStyle/>
          <a:p>
            <a:fld id="{00981D6E-55F2-49D6-95AD-0B1AB4A6AE31}" type="datetime1">
              <a:rPr lang="en-US" smtClean="0"/>
              <a:t>9/12/2021</a:t>
            </a:fld>
            <a:endParaRPr lang="en-US"/>
          </a:p>
        </p:txBody>
      </p:sp>
      <p:sp>
        <p:nvSpPr>
          <p:cNvPr id="8" name="Footer Placeholder 7">
            <a:extLst>
              <a:ext uri="{FF2B5EF4-FFF2-40B4-BE49-F238E27FC236}">
                <a16:creationId xmlns:a16="http://schemas.microsoft.com/office/drawing/2014/main" id="{40572ECC-D7B8-467F-AA22-10AACE83E9BC}"/>
              </a:ext>
            </a:extLst>
          </p:cNvPr>
          <p:cNvSpPr>
            <a:spLocks noGrp="1"/>
          </p:cNvSpPr>
          <p:nvPr>
            <p:ph type="ftr" sz="quarter" idx="11"/>
          </p:nvPr>
        </p:nvSpPr>
        <p:spPr/>
        <p:txBody>
          <a:bodyPr/>
          <a:lstStyle/>
          <a:p>
            <a:r>
              <a:rPr lang="en-US"/>
              <a:t>A. Termos - American University in Bulgaria</a:t>
            </a:r>
          </a:p>
        </p:txBody>
      </p:sp>
      <p:sp>
        <p:nvSpPr>
          <p:cNvPr id="9" name="Slide Number Placeholder 8">
            <a:extLst>
              <a:ext uri="{FF2B5EF4-FFF2-40B4-BE49-F238E27FC236}">
                <a16:creationId xmlns:a16="http://schemas.microsoft.com/office/drawing/2014/main" id="{08AD7C7F-B62B-408D-9668-26BD887C357D}"/>
              </a:ext>
            </a:extLst>
          </p:cNvPr>
          <p:cNvSpPr>
            <a:spLocks noGrp="1"/>
          </p:cNvSpPr>
          <p:nvPr>
            <p:ph type="sldNum" sz="quarter" idx="12"/>
          </p:nvPr>
        </p:nvSpPr>
        <p:spPr/>
        <p:txBody>
          <a:bodyPr/>
          <a:lstStyle/>
          <a:p>
            <a:fld id="{2D735162-0DA3-42DA-B039-0896A4F63C1D}" type="slidenum">
              <a:rPr lang="en-US" smtClean="0"/>
              <a:t>‹#›</a:t>
            </a:fld>
            <a:endParaRPr lang="en-US"/>
          </a:p>
        </p:txBody>
      </p:sp>
    </p:spTree>
    <p:extLst>
      <p:ext uri="{BB962C8B-B14F-4D97-AF65-F5344CB8AC3E}">
        <p14:creationId xmlns:p14="http://schemas.microsoft.com/office/powerpoint/2010/main" val="244561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82DD-F14A-47C7-99C8-9B43A9D0FD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2DCB58-6E27-4C05-A16D-B3EC5DDA74B4}"/>
              </a:ext>
            </a:extLst>
          </p:cNvPr>
          <p:cNvSpPr>
            <a:spLocks noGrp="1"/>
          </p:cNvSpPr>
          <p:nvPr>
            <p:ph type="dt" sz="half" idx="10"/>
          </p:nvPr>
        </p:nvSpPr>
        <p:spPr/>
        <p:txBody>
          <a:bodyPr/>
          <a:lstStyle/>
          <a:p>
            <a:fld id="{F6985EDD-D19D-435F-BF6A-F69F3C7DF7D4}" type="datetime1">
              <a:rPr lang="en-US" smtClean="0"/>
              <a:t>9/12/2021</a:t>
            </a:fld>
            <a:endParaRPr lang="en-US"/>
          </a:p>
        </p:txBody>
      </p:sp>
      <p:sp>
        <p:nvSpPr>
          <p:cNvPr id="4" name="Footer Placeholder 3">
            <a:extLst>
              <a:ext uri="{FF2B5EF4-FFF2-40B4-BE49-F238E27FC236}">
                <a16:creationId xmlns:a16="http://schemas.microsoft.com/office/drawing/2014/main" id="{32BFFF49-BEE1-4F54-ADD1-2D55F963D36D}"/>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E5C34030-3293-46A8-AA3B-43AAE3683F2E}"/>
              </a:ext>
            </a:extLst>
          </p:cNvPr>
          <p:cNvSpPr>
            <a:spLocks noGrp="1"/>
          </p:cNvSpPr>
          <p:nvPr>
            <p:ph type="sldNum" sz="quarter" idx="12"/>
          </p:nvPr>
        </p:nvSpPr>
        <p:spPr/>
        <p:txBody>
          <a:bodyPr/>
          <a:lstStyle/>
          <a:p>
            <a:fld id="{2D735162-0DA3-42DA-B039-0896A4F63C1D}" type="slidenum">
              <a:rPr lang="en-US" smtClean="0"/>
              <a:t>‹#›</a:t>
            </a:fld>
            <a:endParaRPr lang="en-US"/>
          </a:p>
        </p:txBody>
      </p:sp>
    </p:spTree>
    <p:extLst>
      <p:ext uri="{BB962C8B-B14F-4D97-AF65-F5344CB8AC3E}">
        <p14:creationId xmlns:p14="http://schemas.microsoft.com/office/powerpoint/2010/main" val="180328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38950-65FA-4C16-A5A8-87D7207BAB8A}"/>
              </a:ext>
            </a:extLst>
          </p:cNvPr>
          <p:cNvSpPr>
            <a:spLocks noGrp="1"/>
          </p:cNvSpPr>
          <p:nvPr>
            <p:ph type="dt" sz="half" idx="10"/>
          </p:nvPr>
        </p:nvSpPr>
        <p:spPr/>
        <p:txBody>
          <a:bodyPr/>
          <a:lstStyle/>
          <a:p>
            <a:fld id="{F09DB17E-A53E-4162-AB38-4BB6715BBDDB}" type="datetime1">
              <a:rPr lang="en-US" smtClean="0"/>
              <a:t>9/12/2021</a:t>
            </a:fld>
            <a:endParaRPr lang="en-US"/>
          </a:p>
        </p:txBody>
      </p:sp>
      <p:sp>
        <p:nvSpPr>
          <p:cNvPr id="3" name="Footer Placeholder 2">
            <a:extLst>
              <a:ext uri="{FF2B5EF4-FFF2-40B4-BE49-F238E27FC236}">
                <a16:creationId xmlns:a16="http://schemas.microsoft.com/office/drawing/2014/main" id="{88A21919-C419-4B4C-89B9-B0304F4BCBAA}"/>
              </a:ext>
            </a:extLst>
          </p:cNvPr>
          <p:cNvSpPr>
            <a:spLocks noGrp="1"/>
          </p:cNvSpPr>
          <p:nvPr>
            <p:ph type="ftr" sz="quarter" idx="11"/>
          </p:nvPr>
        </p:nvSpPr>
        <p:spPr/>
        <p:txBody>
          <a:bodyPr/>
          <a:lstStyle/>
          <a:p>
            <a:r>
              <a:rPr lang="en-US"/>
              <a:t>A. Termos - American University in Bulgaria</a:t>
            </a:r>
          </a:p>
        </p:txBody>
      </p:sp>
      <p:sp>
        <p:nvSpPr>
          <p:cNvPr id="4" name="Slide Number Placeholder 3">
            <a:extLst>
              <a:ext uri="{FF2B5EF4-FFF2-40B4-BE49-F238E27FC236}">
                <a16:creationId xmlns:a16="http://schemas.microsoft.com/office/drawing/2014/main" id="{540F82EF-E60F-4949-8D32-B24216AF2A84}"/>
              </a:ext>
            </a:extLst>
          </p:cNvPr>
          <p:cNvSpPr>
            <a:spLocks noGrp="1"/>
          </p:cNvSpPr>
          <p:nvPr>
            <p:ph type="sldNum" sz="quarter" idx="12"/>
          </p:nvPr>
        </p:nvSpPr>
        <p:spPr/>
        <p:txBody>
          <a:bodyPr/>
          <a:lstStyle/>
          <a:p>
            <a:fld id="{2D735162-0DA3-42DA-B039-0896A4F63C1D}" type="slidenum">
              <a:rPr lang="en-US" smtClean="0"/>
              <a:t>‹#›</a:t>
            </a:fld>
            <a:endParaRPr lang="en-US"/>
          </a:p>
        </p:txBody>
      </p:sp>
    </p:spTree>
    <p:extLst>
      <p:ext uri="{BB962C8B-B14F-4D97-AF65-F5344CB8AC3E}">
        <p14:creationId xmlns:p14="http://schemas.microsoft.com/office/powerpoint/2010/main" val="120204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653C-B90F-4387-8B84-2C6D6AB26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AD6239-6680-4998-AC9F-6147A7F76E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9D9BBF-3818-49F1-93DC-B52003E0C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B44CC3-23E9-4DA5-98CE-80D86F5F6CDD}"/>
              </a:ext>
            </a:extLst>
          </p:cNvPr>
          <p:cNvSpPr>
            <a:spLocks noGrp="1"/>
          </p:cNvSpPr>
          <p:nvPr>
            <p:ph type="dt" sz="half" idx="10"/>
          </p:nvPr>
        </p:nvSpPr>
        <p:spPr/>
        <p:txBody>
          <a:bodyPr/>
          <a:lstStyle/>
          <a:p>
            <a:fld id="{7117B0BD-DA65-4480-A819-D33C79DD3B36}" type="datetime1">
              <a:rPr lang="en-US" smtClean="0"/>
              <a:t>9/12/2021</a:t>
            </a:fld>
            <a:endParaRPr lang="en-US"/>
          </a:p>
        </p:txBody>
      </p:sp>
      <p:sp>
        <p:nvSpPr>
          <p:cNvPr id="6" name="Footer Placeholder 5">
            <a:extLst>
              <a:ext uri="{FF2B5EF4-FFF2-40B4-BE49-F238E27FC236}">
                <a16:creationId xmlns:a16="http://schemas.microsoft.com/office/drawing/2014/main" id="{8CD8D9C2-3BFD-4676-A4EA-ABB0B549AE34}"/>
              </a:ext>
            </a:extLst>
          </p:cNvPr>
          <p:cNvSpPr>
            <a:spLocks noGrp="1"/>
          </p:cNvSpPr>
          <p:nvPr>
            <p:ph type="ftr" sz="quarter" idx="11"/>
          </p:nvPr>
        </p:nvSpPr>
        <p:spPr/>
        <p:txBody>
          <a:bodyPr/>
          <a:lstStyle/>
          <a:p>
            <a:r>
              <a:rPr lang="en-US"/>
              <a:t>A. Termos - American University in Bulgaria</a:t>
            </a:r>
          </a:p>
        </p:txBody>
      </p:sp>
      <p:sp>
        <p:nvSpPr>
          <p:cNvPr id="7" name="Slide Number Placeholder 6">
            <a:extLst>
              <a:ext uri="{FF2B5EF4-FFF2-40B4-BE49-F238E27FC236}">
                <a16:creationId xmlns:a16="http://schemas.microsoft.com/office/drawing/2014/main" id="{45BB5677-CCE3-418E-AD27-27ABC265C22C}"/>
              </a:ext>
            </a:extLst>
          </p:cNvPr>
          <p:cNvSpPr>
            <a:spLocks noGrp="1"/>
          </p:cNvSpPr>
          <p:nvPr>
            <p:ph type="sldNum" sz="quarter" idx="12"/>
          </p:nvPr>
        </p:nvSpPr>
        <p:spPr/>
        <p:txBody>
          <a:bodyPr/>
          <a:lstStyle/>
          <a:p>
            <a:fld id="{2D735162-0DA3-42DA-B039-0896A4F63C1D}" type="slidenum">
              <a:rPr lang="en-US" smtClean="0"/>
              <a:t>‹#›</a:t>
            </a:fld>
            <a:endParaRPr lang="en-US"/>
          </a:p>
        </p:txBody>
      </p:sp>
    </p:spTree>
    <p:extLst>
      <p:ext uri="{BB962C8B-B14F-4D97-AF65-F5344CB8AC3E}">
        <p14:creationId xmlns:p14="http://schemas.microsoft.com/office/powerpoint/2010/main" val="370958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CF2C6-7AB5-4E03-9346-218E7F764C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578A89-DE25-495A-8693-A67048FA2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B09AF-E460-4DDB-9DC0-6A7774609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94997A-35A6-4710-A004-D08195BE60ED}"/>
              </a:ext>
            </a:extLst>
          </p:cNvPr>
          <p:cNvSpPr>
            <a:spLocks noGrp="1"/>
          </p:cNvSpPr>
          <p:nvPr>
            <p:ph type="dt" sz="half" idx="10"/>
          </p:nvPr>
        </p:nvSpPr>
        <p:spPr/>
        <p:txBody>
          <a:bodyPr/>
          <a:lstStyle/>
          <a:p>
            <a:fld id="{DCEE6E00-53D2-4F09-BEB8-6FDFF76EF0B0}" type="datetime1">
              <a:rPr lang="en-US" smtClean="0"/>
              <a:t>9/12/2021</a:t>
            </a:fld>
            <a:endParaRPr lang="en-US"/>
          </a:p>
        </p:txBody>
      </p:sp>
      <p:sp>
        <p:nvSpPr>
          <p:cNvPr id="6" name="Footer Placeholder 5">
            <a:extLst>
              <a:ext uri="{FF2B5EF4-FFF2-40B4-BE49-F238E27FC236}">
                <a16:creationId xmlns:a16="http://schemas.microsoft.com/office/drawing/2014/main" id="{E95DC03C-3592-4654-AD84-350038BF56E2}"/>
              </a:ext>
            </a:extLst>
          </p:cNvPr>
          <p:cNvSpPr>
            <a:spLocks noGrp="1"/>
          </p:cNvSpPr>
          <p:nvPr>
            <p:ph type="ftr" sz="quarter" idx="11"/>
          </p:nvPr>
        </p:nvSpPr>
        <p:spPr/>
        <p:txBody>
          <a:bodyPr/>
          <a:lstStyle/>
          <a:p>
            <a:r>
              <a:rPr lang="en-US"/>
              <a:t>A. Termos - American University in Bulgaria</a:t>
            </a:r>
          </a:p>
        </p:txBody>
      </p:sp>
      <p:sp>
        <p:nvSpPr>
          <p:cNvPr id="7" name="Slide Number Placeholder 6">
            <a:extLst>
              <a:ext uri="{FF2B5EF4-FFF2-40B4-BE49-F238E27FC236}">
                <a16:creationId xmlns:a16="http://schemas.microsoft.com/office/drawing/2014/main" id="{2F7ECBF4-6CFE-4940-8EAA-E96BF802F2F7}"/>
              </a:ext>
            </a:extLst>
          </p:cNvPr>
          <p:cNvSpPr>
            <a:spLocks noGrp="1"/>
          </p:cNvSpPr>
          <p:nvPr>
            <p:ph type="sldNum" sz="quarter" idx="12"/>
          </p:nvPr>
        </p:nvSpPr>
        <p:spPr/>
        <p:txBody>
          <a:bodyPr/>
          <a:lstStyle/>
          <a:p>
            <a:fld id="{2D735162-0DA3-42DA-B039-0896A4F63C1D}" type="slidenum">
              <a:rPr lang="en-US" smtClean="0"/>
              <a:t>‹#›</a:t>
            </a:fld>
            <a:endParaRPr lang="en-US"/>
          </a:p>
        </p:txBody>
      </p:sp>
    </p:spTree>
    <p:extLst>
      <p:ext uri="{BB962C8B-B14F-4D97-AF65-F5344CB8AC3E}">
        <p14:creationId xmlns:p14="http://schemas.microsoft.com/office/powerpoint/2010/main" val="228085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26E774-7D99-43CA-B05A-A09A5DA6F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4DD817-F58B-4BDB-915D-2151E8E33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BE637-A4F0-438C-BD28-99AFA1A2A1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0CE22-2F64-4806-AA2B-4B0C108B3C0A}" type="datetime1">
              <a:rPr lang="en-US" smtClean="0"/>
              <a:t>9/12/2021</a:t>
            </a:fld>
            <a:endParaRPr lang="en-US"/>
          </a:p>
        </p:txBody>
      </p:sp>
      <p:sp>
        <p:nvSpPr>
          <p:cNvPr id="5" name="Footer Placeholder 4">
            <a:extLst>
              <a:ext uri="{FF2B5EF4-FFF2-40B4-BE49-F238E27FC236}">
                <a16:creationId xmlns:a16="http://schemas.microsoft.com/office/drawing/2014/main" id="{15ED0F9A-8790-4152-9D57-B40626B00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 Termos - American University in Bulgaria</a:t>
            </a:r>
          </a:p>
        </p:txBody>
      </p:sp>
      <p:sp>
        <p:nvSpPr>
          <p:cNvPr id="6" name="Slide Number Placeholder 5">
            <a:extLst>
              <a:ext uri="{FF2B5EF4-FFF2-40B4-BE49-F238E27FC236}">
                <a16:creationId xmlns:a16="http://schemas.microsoft.com/office/drawing/2014/main" id="{25208FD3-6E19-40D1-BA24-015381583A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35162-0DA3-42DA-B039-0896A4F63C1D}" type="slidenum">
              <a:rPr lang="en-US" smtClean="0"/>
              <a:t>‹#›</a:t>
            </a:fld>
            <a:endParaRPr lang="en-US"/>
          </a:p>
        </p:txBody>
      </p:sp>
    </p:spTree>
    <p:extLst>
      <p:ext uri="{BB962C8B-B14F-4D97-AF65-F5344CB8AC3E}">
        <p14:creationId xmlns:p14="http://schemas.microsoft.com/office/powerpoint/2010/main" val="973574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yorke-smith@tudelft.nl" TargetMode="External"/><Relationship Id="rId2" Type="http://schemas.openxmlformats.org/officeDocument/2006/relationships/hyperlink" Target="mailto:atermos@aubg.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doi.org/10.4121/13033154"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7D9E9-4617-42DE-8699-70320F2E6774}"/>
              </a:ext>
            </a:extLst>
          </p:cNvPr>
          <p:cNvSpPr>
            <a:spLocks noGrp="1"/>
          </p:cNvSpPr>
          <p:nvPr>
            <p:ph type="ctrTitle"/>
          </p:nvPr>
        </p:nvSpPr>
        <p:spPr>
          <a:xfrm>
            <a:off x="1449572" y="548205"/>
            <a:ext cx="9144000" cy="2387600"/>
          </a:xfrm>
        </p:spPr>
        <p:txBody>
          <a:bodyPr>
            <a:normAutofit/>
          </a:bodyPr>
          <a:lstStyle/>
          <a:p>
            <a:r>
              <a:rPr lang="en-GB" sz="3200" b="1" dirty="0">
                <a:effectLst/>
                <a:latin typeface="Calibri" panose="020F0502020204030204" pitchFamily="34" charset="0"/>
                <a:ea typeface="Calibri" panose="020F0502020204030204" pitchFamily="34" charset="0"/>
                <a:cs typeface="Times New Roman" panose="02020603050405020304" pitchFamily="18" charset="0"/>
              </a:rPr>
              <a:t>Market-Led Urbanism and Geographic Crises: </a:t>
            </a:r>
            <a:br>
              <a:rPr lang="en-GB" sz="3200" b="1" dirty="0">
                <a:effectLst/>
                <a:latin typeface="Calibri" panose="020F0502020204030204" pitchFamily="34" charset="0"/>
                <a:ea typeface="Calibri" panose="020F0502020204030204" pitchFamily="34" charset="0"/>
                <a:cs typeface="Times New Roman" panose="02020603050405020304" pitchFamily="18" charset="0"/>
              </a:rPr>
            </a:br>
            <a:r>
              <a:rPr lang="en-GB" sz="3200" b="1" dirty="0">
                <a:effectLst/>
                <a:latin typeface="Calibri" panose="020F0502020204030204" pitchFamily="34" charset="0"/>
                <a:ea typeface="Calibri" panose="020F0502020204030204" pitchFamily="34" charset="0"/>
                <a:cs typeface="Times New Roman" panose="02020603050405020304" pitchFamily="18" charset="0"/>
              </a:rPr>
              <a:t>A Micro-Simulation Lens on Beirut</a:t>
            </a:r>
            <a:r>
              <a:rPr lang="en-US" sz="3200" dirty="0">
                <a:effectLst/>
                <a:latin typeface="Calibri" panose="020F0502020204030204" pitchFamily="34" charset="0"/>
                <a:ea typeface="Calibri" panose="020F0502020204030204" pitchFamily="34" charset="0"/>
                <a:cs typeface="Times New Roman" panose="02020603050405020304" pitchFamily="18" charset="0"/>
              </a:rPr>
              <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Subtitle 2">
            <a:extLst>
              <a:ext uri="{FF2B5EF4-FFF2-40B4-BE49-F238E27FC236}">
                <a16:creationId xmlns:a16="http://schemas.microsoft.com/office/drawing/2014/main" id="{3745BB31-7D44-43F8-BBAE-55200E3C5C70}"/>
              </a:ext>
            </a:extLst>
          </p:cNvPr>
          <p:cNvSpPr>
            <a:spLocks noGrp="1"/>
          </p:cNvSpPr>
          <p:nvPr>
            <p:ph type="subTitle" idx="1"/>
          </p:nvPr>
        </p:nvSpPr>
        <p:spPr>
          <a:xfrm>
            <a:off x="1524000" y="3155470"/>
            <a:ext cx="9144000" cy="2387599"/>
          </a:xfrm>
        </p:spPr>
        <p:txBody>
          <a:bodyPr>
            <a:normAutofit fontScale="40000" lnSpcReduction="20000"/>
          </a:bodyPr>
          <a:lstStyle/>
          <a:p>
            <a:pPr marL="0" marR="0" algn="ctr">
              <a:lnSpc>
                <a:spcPct val="107000"/>
              </a:lnSpc>
              <a:spcBef>
                <a:spcPts val="600"/>
              </a:spcBef>
              <a:spcAft>
                <a:spcPts val="600"/>
              </a:spcAft>
            </a:pPr>
            <a:r>
              <a:rPr lang="en-GB" sz="5100" dirty="0">
                <a:effectLst/>
                <a:latin typeface="Times New Roman" panose="02020603050405020304" pitchFamily="18" charset="0"/>
                <a:ea typeface="Calibri" panose="020F0502020204030204" pitchFamily="34" charset="0"/>
                <a:cs typeface="Times New Roman" panose="02020603050405020304" pitchFamily="18" charset="0"/>
              </a:rPr>
              <a:t>Ali Termos</a:t>
            </a:r>
            <a:endParaRPr lang="en-US" sz="5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90170" algn="l"/>
              </a:tabLst>
            </a:pPr>
            <a:r>
              <a:rPr lang="en-GB" sz="5100" dirty="0">
                <a:effectLst/>
                <a:latin typeface="Times New Roman" panose="02020603050405020304" pitchFamily="18" charset="0"/>
                <a:ea typeface="Calibri" panose="020F0502020204030204" pitchFamily="34" charset="0"/>
                <a:cs typeface="Times New Roman" panose="02020603050405020304" pitchFamily="18" charset="0"/>
              </a:rPr>
              <a:t>Finance group, American University in Bulgaria</a:t>
            </a:r>
            <a:endParaRPr lang="en-US" sz="5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90170" algn="l"/>
              </a:tabLst>
            </a:pPr>
            <a:r>
              <a:rPr lang="en-GB" sz="5100" dirty="0">
                <a:effectLst/>
                <a:latin typeface="Times New Roman" panose="02020603050405020304" pitchFamily="18" charset="0"/>
                <a:ea typeface="Calibri" panose="020F0502020204030204" pitchFamily="34" charset="0"/>
                <a:cs typeface="Times New Roman" panose="02020603050405020304" pitchFamily="18" charset="0"/>
              </a:rPr>
              <a:t>Bulgaria; E-Mail: </a:t>
            </a:r>
            <a:r>
              <a:rPr lang="en-GB" sz="51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atermos@aubg.edu</a:t>
            </a:r>
            <a:endParaRPr lang="en-US" sz="5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600"/>
              </a:spcBef>
              <a:spcAft>
                <a:spcPts val="600"/>
              </a:spcAft>
            </a:pPr>
            <a:endParaRPr lang="en-GB" sz="5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600"/>
              </a:spcBef>
              <a:spcAft>
                <a:spcPts val="600"/>
              </a:spcAft>
            </a:pPr>
            <a:r>
              <a:rPr lang="en-GB" sz="5100" dirty="0">
                <a:effectLst/>
                <a:latin typeface="Times New Roman" panose="02020603050405020304" pitchFamily="18" charset="0"/>
                <a:ea typeface="Calibri" panose="020F0502020204030204" pitchFamily="34" charset="0"/>
                <a:cs typeface="Times New Roman" panose="02020603050405020304" pitchFamily="18" charset="0"/>
              </a:rPr>
              <a:t> Neil Yorke-Smith</a:t>
            </a:r>
            <a:endParaRPr lang="en-US" sz="5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90170" algn="l"/>
              </a:tabLst>
            </a:pPr>
            <a:r>
              <a:rPr lang="en-GB" sz="5100" dirty="0">
                <a:effectLst/>
                <a:latin typeface="Times New Roman" panose="02020603050405020304" pitchFamily="18" charset="0"/>
                <a:ea typeface="Calibri" panose="020F0502020204030204" pitchFamily="34" charset="0"/>
                <a:cs typeface="Times New Roman" panose="02020603050405020304" pitchFamily="18" charset="0"/>
              </a:rPr>
              <a:t>Algorithmics group, Delft University of Technology</a:t>
            </a:r>
            <a:endParaRPr lang="en-US" sz="5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90170" algn="l"/>
              </a:tabLst>
            </a:pPr>
            <a:r>
              <a:rPr lang="en-GB" sz="5100" dirty="0">
                <a:effectLst/>
                <a:latin typeface="Times New Roman" panose="02020603050405020304" pitchFamily="18" charset="0"/>
                <a:ea typeface="Calibri" panose="020F0502020204030204" pitchFamily="34" charset="0"/>
                <a:cs typeface="Times New Roman" panose="02020603050405020304" pitchFamily="18" charset="0"/>
              </a:rPr>
              <a:t>Netherlands; E-Mail: </a:t>
            </a:r>
            <a:r>
              <a:rPr lang="en-GB" sz="51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n.yorke-smith@tudelft.nl</a:t>
            </a:r>
            <a:endParaRPr lang="en-US" sz="5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8F854A9A-AD8E-4557-88C7-C89BA60C14AE}"/>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BEA17455-B600-4370-A93A-2300A7CB143F}"/>
              </a:ext>
            </a:extLst>
          </p:cNvPr>
          <p:cNvSpPr>
            <a:spLocks noGrp="1"/>
          </p:cNvSpPr>
          <p:nvPr>
            <p:ph type="sldNum" sz="quarter" idx="12"/>
          </p:nvPr>
        </p:nvSpPr>
        <p:spPr/>
        <p:txBody>
          <a:bodyPr/>
          <a:lstStyle/>
          <a:p>
            <a:fld id="{2D735162-0DA3-42DA-B039-0896A4F63C1D}" type="slidenum">
              <a:rPr lang="en-US" smtClean="0"/>
              <a:t>1</a:t>
            </a:fld>
            <a:endParaRPr lang="en-US"/>
          </a:p>
        </p:txBody>
      </p:sp>
    </p:spTree>
    <p:extLst>
      <p:ext uri="{BB962C8B-B14F-4D97-AF65-F5344CB8AC3E}">
        <p14:creationId xmlns:p14="http://schemas.microsoft.com/office/powerpoint/2010/main" val="606644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F820168-245A-472C-ADDE-8F5D7361DFB5}"/>
              </a:ext>
            </a:extLst>
          </p:cNvPr>
          <p:cNvPicPr>
            <a:picLocks noGrp="1" noChangeAspect="1"/>
          </p:cNvPicPr>
          <p:nvPr>
            <p:ph idx="1"/>
          </p:nvPr>
        </p:nvPicPr>
        <p:blipFill>
          <a:blip r:embed="rId2"/>
          <a:stretch>
            <a:fillRect/>
          </a:stretch>
        </p:blipFill>
        <p:spPr>
          <a:xfrm>
            <a:off x="2142623" y="903892"/>
            <a:ext cx="7000640" cy="3306601"/>
          </a:xfrm>
        </p:spPr>
      </p:pic>
      <p:sp>
        <p:nvSpPr>
          <p:cNvPr id="4" name="Footer Placeholder 3">
            <a:extLst>
              <a:ext uri="{FF2B5EF4-FFF2-40B4-BE49-F238E27FC236}">
                <a16:creationId xmlns:a16="http://schemas.microsoft.com/office/drawing/2014/main" id="{29D744D1-06F4-4BE7-A9D7-3E84CF450ABD}"/>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C427856C-C8A8-4353-84BE-F20C9A0305AC}"/>
              </a:ext>
            </a:extLst>
          </p:cNvPr>
          <p:cNvSpPr>
            <a:spLocks noGrp="1"/>
          </p:cNvSpPr>
          <p:nvPr>
            <p:ph type="sldNum" sz="quarter" idx="12"/>
          </p:nvPr>
        </p:nvSpPr>
        <p:spPr/>
        <p:txBody>
          <a:bodyPr/>
          <a:lstStyle/>
          <a:p>
            <a:fld id="{2D735162-0DA3-42DA-B039-0896A4F63C1D}" type="slidenum">
              <a:rPr lang="en-US" smtClean="0"/>
              <a:t>10</a:t>
            </a:fld>
            <a:endParaRPr lang="en-US"/>
          </a:p>
        </p:txBody>
      </p:sp>
    </p:spTree>
    <p:extLst>
      <p:ext uri="{BB962C8B-B14F-4D97-AF65-F5344CB8AC3E}">
        <p14:creationId xmlns:p14="http://schemas.microsoft.com/office/powerpoint/2010/main" val="3810923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3F585-46D9-49DA-AA08-DFF46B0BFC5E}"/>
              </a:ext>
            </a:extLst>
          </p:cNvPr>
          <p:cNvSpPr>
            <a:spLocks noGrp="1"/>
          </p:cNvSpPr>
          <p:nvPr>
            <p:ph type="title"/>
          </p:nvPr>
        </p:nvSpPr>
        <p:spPr>
          <a:xfrm>
            <a:off x="838200" y="365125"/>
            <a:ext cx="10515600" cy="666233"/>
          </a:xfrm>
        </p:spPr>
        <p:txBody>
          <a:bodyPr>
            <a:normAutofit fontScale="90000"/>
          </a:bodyPr>
          <a:lstStyle/>
          <a:p>
            <a:r>
              <a:rPr lang="en-US" dirty="0"/>
              <a:t>Parameters of the model - I</a:t>
            </a:r>
          </a:p>
        </p:txBody>
      </p:sp>
      <p:pic>
        <p:nvPicPr>
          <p:cNvPr id="9" name="Content Placeholder 8">
            <a:extLst>
              <a:ext uri="{FF2B5EF4-FFF2-40B4-BE49-F238E27FC236}">
                <a16:creationId xmlns:a16="http://schemas.microsoft.com/office/drawing/2014/main" id="{D12E29EB-D5A4-4AAB-B407-3E941FE29D1D}"/>
              </a:ext>
            </a:extLst>
          </p:cNvPr>
          <p:cNvPicPr>
            <a:picLocks noGrp="1" noChangeAspect="1"/>
          </p:cNvPicPr>
          <p:nvPr>
            <p:ph idx="1"/>
          </p:nvPr>
        </p:nvPicPr>
        <p:blipFill>
          <a:blip r:embed="rId2"/>
          <a:stretch>
            <a:fillRect/>
          </a:stretch>
        </p:blipFill>
        <p:spPr>
          <a:xfrm>
            <a:off x="838200" y="1031358"/>
            <a:ext cx="10515600" cy="2274820"/>
          </a:xfrm>
        </p:spPr>
      </p:pic>
      <p:sp>
        <p:nvSpPr>
          <p:cNvPr id="4" name="Footer Placeholder 3">
            <a:extLst>
              <a:ext uri="{FF2B5EF4-FFF2-40B4-BE49-F238E27FC236}">
                <a16:creationId xmlns:a16="http://schemas.microsoft.com/office/drawing/2014/main" id="{02E3A486-8DA2-46DD-88DE-7616A94B47B0}"/>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A126FABF-55D2-4BFC-94D5-B175CC1494DD}"/>
              </a:ext>
            </a:extLst>
          </p:cNvPr>
          <p:cNvSpPr>
            <a:spLocks noGrp="1"/>
          </p:cNvSpPr>
          <p:nvPr>
            <p:ph type="sldNum" sz="quarter" idx="12"/>
          </p:nvPr>
        </p:nvSpPr>
        <p:spPr/>
        <p:txBody>
          <a:bodyPr/>
          <a:lstStyle/>
          <a:p>
            <a:fld id="{2D735162-0DA3-42DA-B039-0896A4F63C1D}" type="slidenum">
              <a:rPr lang="en-US" smtClean="0"/>
              <a:t>11</a:t>
            </a:fld>
            <a:endParaRPr lang="en-US"/>
          </a:p>
        </p:txBody>
      </p:sp>
      <p:pic>
        <p:nvPicPr>
          <p:cNvPr id="11" name="Picture 10">
            <a:extLst>
              <a:ext uri="{FF2B5EF4-FFF2-40B4-BE49-F238E27FC236}">
                <a16:creationId xmlns:a16="http://schemas.microsoft.com/office/drawing/2014/main" id="{837487F7-F976-4E05-9CF3-9E28D4B1F3D5}"/>
              </a:ext>
            </a:extLst>
          </p:cNvPr>
          <p:cNvPicPr>
            <a:picLocks noChangeAspect="1"/>
          </p:cNvPicPr>
          <p:nvPr/>
        </p:nvPicPr>
        <p:blipFill>
          <a:blip r:embed="rId3"/>
          <a:stretch>
            <a:fillRect/>
          </a:stretch>
        </p:blipFill>
        <p:spPr>
          <a:xfrm>
            <a:off x="838200" y="3429000"/>
            <a:ext cx="10414776" cy="1893143"/>
          </a:xfrm>
          <a:prstGeom prst="rect">
            <a:avLst/>
          </a:prstGeom>
        </p:spPr>
      </p:pic>
    </p:spTree>
    <p:extLst>
      <p:ext uri="{BB962C8B-B14F-4D97-AF65-F5344CB8AC3E}">
        <p14:creationId xmlns:p14="http://schemas.microsoft.com/office/powerpoint/2010/main" val="1623982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D4E20-CEFE-432E-BCD6-B945B8CA328A}"/>
              </a:ext>
            </a:extLst>
          </p:cNvPr>
          <p:cNvSpPr>
            <a:spLocks noGrp="1"/>
          </p:cNvSpPr>
          <p:nvPr>
            <p:ph type="title"/>
          </p:nvPr>
        </p:nvSpPr>
        <p:spPr>
          <a:xfrm>
            <a:off x="838200" y="365126"/>
            <a:ext cx="10515600" cy="1017108"/>
          </a:xfrm>
        </p:spPr>
        <p:txBody>
          <a:bodyPr/>
          <a:lstStyle/>
          <a:p>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Parameters of the model - II</a:t>
            </a:r>
            <a:endParaRPr lang="en-US" dirty="0"/>
          </a:p>
        </p:txBody>
      </p:sp>
      <p:pic>
        <p:nvPicPr>
          <p:cNvPr id="7" name="Content Placeholder 6">
            <a:extLst>
              <a:ext uri="{FF2B5EF4-FFF2-40B4-BE49-F238E27FC236}">
                <a16:creationId xmlns:a16="http://schemas.microsoft.com/office/drawing/2014/main" id="{C943B64F-CD62-44DD-BDE5-26C672CCDBC2}"/>
              </a:ext>
            </a:extLst>
          </p:cNvPr>
          <p:cNvPicPr>
            <a:picLocks noGrp="1" noChangeAspect="1"/>
          </p:cNvPicPr>
          <p:nvPr>
            <p:ph idx="1"/>
          </p:nvPr>
        </p:nvPicPr>
        <p:blipFill>
          <a:blip r:embed="rId2"/>
          <a:stretch>
            <a:fillRect/>
          </a:stretch>
        </p:blipFill>
        <p:spPr>
          <a:xfrm>
            <a:off x="868326" y="1382234"/>
            <a:ext cx="10628582" cy="1467292"/>
          </a:xfrm>
        </p:spPr>
      </p:pic>
      <p:sp>
        <p:nvSpPr>
          <p:cNvPr id="4" name="Footer Placeholder 3">
            <a:extLst>
              <a:ext uri="{FF2B5EF4-FFF2-40B4-BE49-F238E27FC236}">
                <a16:creationId xmlns:a16="http://schemas.microsoft.com/office/drawing/2014/main" id="{6CB91E52-B861-4850-B476-5B7E56845E83}"/>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4F404E13-358A-43C1-841B-7EDC404CFD1E}"/>
              </a:ext>
            </a:extLst>
          </p:cNvPr>
          <p:cNvSpPr>
            <a:spLocks noGrp="1"/>
          </p:cNvSpPr>
          <p:nvPr>
            <p:ph type="sldNum" sz="quarter" idx="12"/>
          </p:nvPr>
        </p:nvSpPr>
        <p:spPr/>
        <p:txBody>
          <a:bodyPr/>
          <a:lstStyle/>
          <a:p>
            <a:fld id="{2D735162-0DA3-42DA-B039-0896A4F63C1D}" type="slidenum">
              <a:rPr lang="en-US" smtClean="0"/>
              <a:t>12</a:t>
            </a:fld>
            <a:endParaRPr lang="en-US"/>
          </a:p>
        </p:txBody>
      </p:sp>
    </p:spTree>
    <p:extLst>
      <p:ext uri="{BB962C8B-B14F-4D97-AF65-F5344CB8AC3E}">
        <p14:creationId xmlns:p14="http://schemas.microsoft.com/office/powerpoint/2010/main" val="1336841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B71A01-F44D-4DE3-A9AB-61098424F8AD}"/>
              </a:ext>
            </a:extLst>
          </p:cNvPr>
          <p:cNvSpPr>
            <a:spLocks noGrp="1"/>
          </p:cNvSpPr>
          <p:nvPr>
            <p:ph idx="1"/>
          </p:nvPr>
        </p:nvSpPr>
        <p:spPr>
          <a:xfrm>
            <a:off x="637953" y="520995"/>
            <a:ext cx="10715847" cy="5655968"/>
          </a:xfrm>
        </p:spPr>
        <p:txBody>
          <a:bodyPr/>
          <a:lstStyle/>
          <a:p>
            <a:r>
              <a:rPr lang="en-US" dirty="0"/>
              <a:t>The simulation</a:t>
            </a:r>
          </a:p>
          <a:p>
            <a:endParaRPr lang="en-US" dirty="0"/>
          </a:p>
        </p:txBody>
      </p:sp>
      <p:sp>
        <p:nvSpPr>
          <p:cNvPr id="4" name="Footer Placeholder 3">
            <a:extLst>
              <a:ext uri="{FF2B5EF4-FFF2-40B4-BE49-F238E27FC236}">
                <a16:creationId xmlns:a16="http://schemas.microsoft.com/office/drawing/2014/main" id="{D2AD1659-1024-42FB-9D4E-E12FB1EC4729}"/>
              </a:ext>
            </a:extLst>
          </p:cNvPr>
          <p:cNvSpPr>
            <a:spLocks noGrp="1"/>
          </p:cNvSpPr>
          <p:nvPr>
            <p:ph type="ftr" sz="quarter" idx="11"/>
          </p:nvPr>
        </p:nvSpPr>
        <p:spPr/>
        <p:txBody>
          <a:bodyPr/>
          <a:lstStyle/>
          <a:p>
            <a:r>
              <a:rPr lang="en-US"/>
              <a:t>A. Termos - American University in Bulgaria</a:t>
            </a:r>
          </a:p>
        </p:txBody>
      </p:sp>
      <p:pic>
        <p:nvPicPr>
          <p:cNvPr id="8" name="Picture 7">
            <a:extLst>
              <a:ext uri="{FF2B5EF4-FFF2-40B4-BE49-F238E27FC236}">
                <a16:creationId xmlns:a16="http://schemas.microsoft.com/office/drawing/2014/main" id="{A0AD7806-D32D-455C-8FCB-F18A77D0E35C}"/>
              </a:ext>
            </a:extLst>
          </p:cNvPr>
          <p:cNvPicPr>
            <a:picLocks noChangeAspect="1"/>
          </p:cNvPicPr>
          <p:nvPr/>
        </p:nvPicPr>
        <p:blipFill>
          <a:blip r:embed="rId2"/>
          <a:stretch>
            <a:fillRect/>
          </a:stretch>
        </p:blipFill>
        <p:spPr>
          <a:xfrm>
            <a:off x="951930" y="1379485"/>
            <a:ext cx="10136617" cy="3624322"/>
          </a:xfrm>
          <a:prstGeom prst="rect">
            <a:avLst/>
          </a:prstGeom>
        </p:spPr>
      </p:pic>
      <p:sp>
        <p:nvSpPr>
          <p:cNvPr id="9" name="Slide Number Placeholder 8">
            <a:extLst>
              <a:ext uri="{FF2B5EF4-FFF2-40B4-BE49-F238E27FC236}">
                <a16:creationId xmlns:a16="http://schemas.microsoft.com/office/drawing/2014/main" id="{2F5B97AF-CBC8-4283-8ECA-61C117055EA8}"/>
              </a:ext>
            </a:extLst>
          </p:cNvPr>
          <p:cNvSpPr>
            <a:spLocks noGrp="1"/>
          </p:cNvSpPr>
          <p:nvPr>
            <p:ph type="sldNum" sz="quarter" idx="12"/>
          </p:nvPr>
        </p:nvSpPr>
        <p:spPr/>
        <p:txBody>
          <a:bodyPr/>
          <a:lstStyle/>
          <a:p>
            <a:fld id="{2D735162-0DA3-42DA-B039-0896A4F63C1D}" type="slidenum">
              <a:rPr lang="en-US" smtClean="0"/>
              <a:t>13</a:t>
            </a:fld>
            <a:endParaRPr lang="en-US"/>
          </a:p>
        </p:txBody>
      </p:sp>
    </p:spTree>
    <p:extLst>
      <p:ext uri="{BB962C8B-B14F-4D97-AF65-F5344CB8AC3E}">
        <p14:creationId xmlns:p14="http://schemas.microsoft.com/office/powerpoint/2010/main" val="1328555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C5E4D7-78B1-4299-A48A-EC81FCF65F81}"/>
              </a:ext>
            </a:extLst>
          </p:cNvPr>
          <p:cNvSpPr>
            <a:spLocks noGrp="1"/>
          </p:cNvSpPr>
          <p:nvPr>
            <p:ph idx="1"/>
          </p:nvPr>
        </p:nvSpPr>
        <p:spPr>
          <a:xfrm>
            <a:off x="776177" y="531627"/>
            <a:ext cx="10577623" cy="5634703"/>
          </a:xfrm>
        </p:spPr>
        <p:txBody>
          <a:bodyPr/>
          <a:lstStyle/>
          <a:p>
            <a:pPr marL="0" indent="0">
              <a:buNone/>
            </a:pPr>
            <a:r>
              <a:rPr lang="en-US" dirty="0"/>
              <a:t> Variables associated with the Agent:</a:t>
            </a:r>
          </a:p>
          <a:p>
            <a:endParaRPr lang="en-US" dirty="0"/>
          </a:p>
        </p:txBody>
      </p:sp>
      <p:sp>
        <p:nvSpPr>
          <p:cNvPr id="4" name="Footer Placeholder 3">
            <a:extLst>
              <a:ext uri="{FF2B5EF4-FFF2-40B4-BE49-F238E27FC236}">
                <a16:creationId xmlns:a16="http://schemas.microsoft.com/office/drawing/2014/main" id="{A7781338-E7BE-4B42-9675-5395B005D0C9}"/>
              </a:ext>
            </a:extLst>
          </p:cNvPr>
          <p:cNvSpPr>
            <a:spLocks noGrp="1"/>
          </p:cNvSpPr>
          <p:nvPr>
            <p:ph type="ftr" sz="quarter" idx="11"/>
          </p:nvPr>
        </p:nvSpPr>
        <p:spPr/>
        <p:txBody>
          <a:bodyPr/>
          <a:lstStyle/>
          <a:p>
            <a:r>
              <a:rPr lang="en-US"/>
              <a:t>A. Termos - American University in Bulgaria</a:t>
            </a:r>
          </a:p>
        </p:txBody>
      </p:sp>
      <p:pic>
        <p:nvPicPr>
          <p:cNvPr id="6" name="Picture 5">
            <a:extLst>
              <a:ext uri="{FF2B5EF4-FFF2-40B4-BE49-F238E27FC236}">
                <a16:creationId xmlns:a16="http://schemas.microsoft.com/office/drawing/2014/main" id="{3ED28FA7-F31D-4D29-A681-09C6EE940EAF}"/>
              </a:ext>
            </a:extLst>
          </p:cNvPr>
          <p:cNvPicPr>
            <a:picLocks noChangeAspect="1"/>
          </p:cNvPicPr>
          <p:nvPr/>
        </p:nvPicPr>
        <p:blipFill>
          <a:blip r:embed="rId2"/>
          <a:stretch>
            <a:fillRect/>
          </a:stretch>
        </p:blipFill>
        <p:spPr>
          <a:xfrm>
            <a:off x="981095" y="1132854"/>
            <a:ext cx="9990060" cy="2960681"/>
          </a:xfrm>
          <a:prstGeom prst="rect">
            <a:avLst/>
          </a:prstGeom>
        </p:spPr>
      </p:pic>
      <p:sp>
        <p:nvSpPr>
          <p:cNvPr id="7" name="Slide Number Placeholder 6">
            <a:extLst>
              <a:ext uri="{FF2B5EF4-FFF2-40B4-BE49-F238E27FC236}">
                <a16:creationId xmlns:a16="http://schemas.microsoft.com/office/drawing/2014/main" id="{4CB16959-ACA1-4A02-BBB0-6FE0AAAA96C9}"/>
              </a:ext>
            </a:extLst>
          </p:cNvPr>
          <p:cNvSpPr>
            <a:spLocks noGrp="1"/>
          </p:cNvSpPr>
          <p:nvPr>
            <p:ph type="sldNum" sz="quarter" idx="12"/>
          </p:nvPr>
        </p:nvSpPr>
        <p:spPr/>
        <p:txBody>
          <a:bodyPr/>
          <a:lstStyle/>
          <a:p>
            <a:fld id="{2D735162-0DA3-42DA-B039-0896A4F63C1D}" type="slidenum">
              <a:rPr lang="en-US" smtClean="0"/>
              <a:t>14</a:t>
            </a:fld>
            <a:endParaRPr lang="en-US"/>
          </a:p>
        </p:txBody>
      </p:sp>
    </p:spTree>
    <p:extLst>
      <p:ext uri="{BB962C8B-B14F-4D97-AF65-F5344CB8AC3E}">
        <p14:creationId xmlns:p14="http://schemas.microsoft.com/office/powerpoint/2010/main" val="44432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18F2701-F644-4F20-B2C7-AEFFDF758A9E}"/>
              </a:ext>
            </a:extLst>
          </p:cNvPr>
          <p:cNvPicPr>
            <a:picLocks noGrp="1" noChangeAspect="1"/>
          </p:cNvPicPr>
          <p:nvPr>
            <p:ph idx="1"/>
          </p:nvPr>
        </p:nvPicPr>
        <p:blipFill>
          <a:blip r:embed="rId2"/>
          <a:stretch>
            <a:fillRect/>
          </a:stretch>
        </p:blipFill>
        <p:spPr>
          <a:xfrm>
            <a:off x="1030640" y="768593"/>
            <a:ext cx="10207973" cy="4936681"/>
          </a:xfrm>
        </p:spPr>
      </p:pic>
      <p:sp>
        <p:nvSpPr>
          <p:cNvPr id="4" name="Footer Placeholder 3">
            <a:extLst>
              <a:ext uri="{FF2B5EF4-FFF2-40B4-BE49-F238E27FC236}">
                <a16:creationId xmlns:a16="http://schemas.microsoft.com/office/drawing/2014/main" id="{86E91B19-4273-4381-9C1C-27BA1B86F6A9}"/>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2AE56BBA-185B-4962-8BF2-A8FEAFEE53F1}"/>
              </a:ext>
            </a:extLst>
          </p:cNvPr>
          <p:cNvSpPr>
            <a:spLocks noGrp="1"/>
          </p:cNvSpPr>
          <p:nvPr>
            <p:ph type="sldNum" sz="quarter" idx="12"/>
          </p:nvPr>
        </p:nvSpPr>
        <p:spPr/>
        <p:txBody>
          <a:bodyPr/>
          <a:lstStyle/>
          <a:p>
            <a:fld id="{2D735162-0DA3-42DA-B039-0896A4F63C1D}" type="slidenum">
              <a:rPr lang="en-US" smtClean="0"/>
              <a:t>15</a:t>
            </a:fld>
            <a:endParaRPr lang="en-US"/>
          </a:p>
        </p:txBody>
      </p:sp>
    </p:spTree>
    <p:extLst>
      <p:ext uri="{BB962C8B-B14F-4D97-AF65-F5344CB8AC3E}">
        <p14:creationId xmlns:p14="http://schemas.microsoft.com/office/powerpoint/2010/main" val="3539452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682E3FA-2AC8-4101-97C5-440F6875F39B}"/>
              </a:ext>
            </a:extLst>
          </p:cNvPr>
          <p:cNvPicPr>
            <a:picLocks noGrp="1" noChangeAspect="1"/>
          </p:cNvPicPr>
          <p:nvPr>
            <p:ph idx="1"/>
          </p:nvPr>
        </p:nvPicPr>
        <p:blipFill>
          <a:blip r:embed="rId2"/>
          <a:stretch>
            <a:fillRect/>
          </a:stretch>
        </p:blipFill>
        <p:spPr>
          <a:xfrm>
            <a:off x="1807535" y="427022"/>
            <a:ext cx="8218967" cy="6031416"/>
          </a:xfrm>
        </p:spPr>
      </p:pic>
      <p:sp>
        <p:nvSpPr>
          <p:cNvPr id="4" name="Footer Placeholder 3">
            <a:extLst>
              <a:ext uri="{FF2B5EF4-FFF2-40B4-BE49-F238E27FC236}">
                <a16:creationId xmlns:a16="http://schemas.microsoft.com/office/drawing/2014/main" id="{0705797A-81FE-4B73-96B2-34F7233ADBD5}"/>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8DAC3F9E-81A3-4E1D-854F-44BB53D74F66}"/>
              </a:ext>
            </a:extLst>
          </p:cNvPr>
          <p:cNvSpPr>
            <a:spLocks noGrp="1"/>
          </p:cNvSpPr>
          <p:nvPr>
            <p:ph type="sldNum" sz="quarter" idx="12"/>
          </p:nvPr>
        </p:nvSpPr>
        <p:spPr/>
        <p:txBody>
          <a:bodyPr/>
          <a:lstStyle/>
          <a:p>
            <a:fld id="{2D735162-0DA3-42DA-B039-0896A4F63C1D}" type="slidenum">
              <a:rPr lang="en-US" smtClean="0"/>
              <a:t>16</a:t>
            </a:fld>
            <a:endParaRPr lang="en-US"/>
          </a:p>
        </p:txBody>
      </p:sp>
    </p:spTree>
    <p:extLst>
      <p:ext uri="{BB962C8B-B14F-4D97-AF65-F5344CB8AC3E}">
        <p14:creationId xmlns:p14="http://schemas.microsoft.com/office/powerpoint/2010/main" val="80841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034D6AB-69F9-4843-967E-BE895CE18D55}"/>
              </a:ext>
            </a:extLst>
          </p:cNvPr>
          <p:cNvPicPr>
            <a:picLocks noGrp="1" noChangeAspect="1"/>
          </p:cNvPicPr>
          <p:nvPr>
            <p:ph idx="1"/>
          </p:nvPr>
        </p:nvPicPr>
        <p:blipFill>
          <a:blip r:embed="rId2"/>
          <a:stretch>
            <a:fillRect/>
          </a:stretch>
        </p:blipFill>
        <p:spPr>
          <a:xfrm>
            <a:off x="1446028" y="375255"/>
            <a:ext cx="8218967" cy="6107489"/>
          </a:xfrm>
        </p:spPr>
      </p:pic>
      <p:sp>
        <p:nvSpPr>
          <p:cNvPr id="4" name="Footer Placeholder 3">
            <a:extLst>
              <a:ext uri="{FF2B5EF4-FFF2-40B4-BE49-F238E27FC236}">
                <a16:creationId xmlns:a16="http://schemas.microsoft.com/office/drawing/2014/main" id="{9C9F37B7-2AA0-4524-9379-E0ABC9EB238A}"/>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EDBB4A9B-097B-43F1-B2FC-25ED97EE7311}"/>
              </a:ext>
            </a:extLst>
          </p:cNvPr>
          <p:cNvSpPr>
            <a:spLocks noGrp="1"/>
          </p:cNvSpPr>
          <p:nvPr>
            <p:ph type="sldNum" sz="quarter" idx="12"/>
          </p:nvPr>
        </p:nvSpPr>
        <p:spPr/>
        <p:txBody>
          <a:bodyPr/>
          <a:lstStyle/>
          <a:p>
            <a:fld id="{2D735162-0DA3-42DA-B039-0896A4F63C1D}" type="slidenum">
              <a:rPr lang="en-US" smtClean="0"/>
              <a:t>17</a:t>
            </a:fld>
            <a:endParaRPr lang="en-US"/>
          </a:p>
        </p:txBody>
      </p:sp>
    </p:spTree>
    <p:extLst>
      <p:ext uri="{BB962C8B-B14F-4D97-AF65-F5344CB8AC3E}">
        <p14:creationId xmlns:p14="http://schemas.microsoft.com/office/powerpoint/2010/main" val="1991533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630513F-E5C0-43B8-965C-5D504E077B31}"/>
              </a:ext>
            </a:extLst>
          </p:cNvPr>
          <p:cNvPicPr>
            <a:picLocks noGrp="1" noChangeAspect="1"/>
          </p:cNvPicPr>
          <p:nvPr>
            <p:ph idx="1"/>
          </p:nvPr>
        </p:nvPicPr>
        <p:blipFill>
          <a:blip r:embed="rId2"/>
          <a:stretch>
            <a:fillRect/>
          </a:stretch>
        </p:blipFill>
        <p:spPr>
          <a:xfrm>
            <a:off x="942109" y="904199"/>
            <a:ext cx="10100139" cy="4308912"/>
          </a:xfrm>
        </p:spPr>
      </p:pic>
      <p:sp>
        <p:nvSpPr>
          <p:cNvPr id="4" name="Footer Placeholder 3">
            <a:extLst>
              <a:ext uri="{FF2B5EF4-FFF2-40B4-BE49-F238E27FC236}">
                <a16:creationId xmlns:a16="http://schemas.microsoft.com/office/drawing/2014/main" id="{362ABBC6-A7B7-4151-B00E-EFE6E8990DB4}"/>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6A9E5789-367E-42E8-955C-40F9C1ADF79F}"/>
              </a:ext>
            </a:extLst>
          </p:cNvPr>
          <p:cNvSpPr>
            <a:spLocks noGrp="1"/>
          </p:cNvSpPr>
          <p:nvPr>
            <p:ph type="sldNum" sz="quarter" idx="12"/>
          </p:nvPr>
        </p:nvSpPr>
        <p:spPr/>
        <p:txBody>
          <a:bodyPr/>
          <a:lstStyle/>
          <a:p>
            <a:fld id="{2D735162-0DA3-42DA-B039-0896A4F63C1D}" type="slidenum">
              <a:rPr lang="en-US" smtClean="0"/>
              <a:t>18</a:t>
            </a:fld>
            <a:endParaRPr lang="en-US"/>
          </a:p>
        </p:txBody>
      </p:sp>
    </p:spTree>
    <p:extLst>
      <p:ext uri="{BB962C8B-B14F-4D97-AF65-F5344CB8AC3E}">
        <p14:creationId xmlns:p14="http://schemas.microsoft.com/office/powerpoint/2010/main" val="3872402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EB485F2-428A-4C39-B5D8-91DEA380B61C}"/>
              </a:ext>
            </a:extLst>
          </p:cNvPr>
          <p:cNvPicPr>
            <a:picLocks noGrp="1" noChangeAspect="1"/>
          </p:cNvPicPr>
          <p:nvPr>
            <p:ph idx="1"/>
          </p:nvPr>
        </p:nvPicPr>
        <p:blipFill>
          <a:blip r:embed="rId2"/>
          <a:stretch>
            <a:fillRect/>
          </a:stretch>
        </p:blipFill>
        <p:spPr>
          <a:xfrm>
            <a:off x="1056006" y="431405"/>
            <a:ext cx="6748292" cy="2484544"/>
          </a:xfrm>
        </p:spPr>
      </p:pic>
      <p:sp>
        <p:nvSpPr>
          <p:cNvPr id="4" name="Footer Placeholder 3">
            <a:extLst>
              <a:ext uri="{FF2B5EF4-FFF2-40B4-BE49-F238E27FC236}">
                <a16:creationId xmlns:a16="http://schemas.microsoft.com/office/drawing/2014/main" id="{B50A1E70-549B-4B32-A51F-B0C733F7718A}"/>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053D3306-2435-4731-B9A6-495D776D5863}"/>
              </a:ext>
            </a:extLst>
          </p:cNvPr>
          <p:cNvSpPr>
            <a:spLocks noGrp="1"/>
          </p:cNvSpPr>
          <p:nvPr>
            <p:ph type="sldNum" sz="quarter" idx="12"/>
          </p:nvPr>
        </p:nvSpPr>
        <p:spPr/>
        <p:txBody>
          <a:bodyPr/>
          <a:lstStyle/>
          <a:p>
            <a:fld id="{2D735162-0DA3-42DA-B039-0896A4F63C1D}" type="slidenum">
              <a:rPr lang="en-US" smtClean="0"/>
              <a:t>19</a:t>
            </a:fld>
            <a:endParaRPr lang="en-US"/>
          </a:p>
        </p:txBody>
      </p:sp>
      <p:pic>
        <p:nvPicPr>
          <p:cNvPr id="9" name="Picture 8">
            <a:extLst>
              <a:ext uri="{FF2B5EF4-FFF2-40B4-BE49-F238E27FC236}">
                <a16:creationId xmlns:a16="http://schemas.microsoft.com/office/drawing/2014/main" id="{981D7971-0F36-4B76-B3B6-5F9F9943D1D8}"/>
              </a:ext>
            </a:extLst>
          </p:cNvPr>
          <p:cNvPicPr>
            <a:picLocks noChangeAspect="1"/>
          </p:cNvPicPr>
          <p:nvPr/>
        </p:nvPicPr>
        <p:blipFill>
          <a:blip r:embed="rId3"/>
          <a:stretch>
            <a:fillRect/>
          </a:stretch>
        </p:blipFill>
        <p:spPr>
          <a:xfrm>
            <a:off x="501814" y="3205716"/>
            <a:ext cx="8319851" cy="2397642"/>
          </a:xfrm>
          <a:prstGeom prst="rect">
            <a:avLst/>
          </a:prstGeom>
        </p:spPr>
      </p:pic>
    </p:spTree>
    <p:extLst>
      <p:ext uri="{BB962C8B-B14F-4D97-AF65-F5344CB8AC3E}">
        <p14:creationId xmlns:p14="http://schemas.microsoft.com/office/powerpoint/2010/main" val="2916111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4A934F-2C6D-4C57-98CD-D602AC663AF2}"/>
              </a:ext>
            </a:extLst>
          </p:cNvPr>
          <p:cNvSpPr>
            <a:spLocks noGrp="1"/>
          </p:cNvSpPr>
          <p:nvPr>
            <p:ph type="title"/>
          </p:nvPr>
        </p:nvSpPr>
        <p:spPr>
          <a:xfrm>
            <a:off x="838200" y="365125"/>
            <a:ext cx="10515600" cy="655601"/>
          </a:xfrm>
        </p:spPr>
        <p:txBody>
          <a:bodyPr>
            <a:normAutofit fontScale="90000"/>
          </a:bodyPr>
          <a:lstStyle/>
          <a:p>
            <a:r>
              <a:rPr lang="en-GB" sz="4400" dirty="0">
                <a:effectLst/>
                <a:latin typeface="Times New Roman" panose="02020603050405020304" pitchFamily="18" charset="0"/>
                <a:ea typeface="Calibri" panose="020F0502020204030204" pitchFamily="34" charset="0"/>
                <a:cs typeface="Times New Roman" panose="02020603050405020304" pitchFamily="18" charset="0"/>
              </a:rPr>
              <a:t>Highlights and Assumptions</a:t>
            </a:r>
            <a:endParaRPr lang="en-US" dirty="0"/>
          </a:p>
        </p:txBody>
      </p:sp>
      <p:sp>
        <p:nvSpPr>
          <p:cNvPr id="3" name="Content Placeholder 2">
            <a:extLst>
              <a:ext uri="{FF2B5EF4-FFF2-40B4-BE49-F238E27FC236}">
                <a16:creationId xmlns:a16="http://schemas.microsoft.com/office/drawing/2014/main" id="{4E8FDCAB-7915-450B-AD6F-BA0BABB132A7}"/>
              </a:ext>
            </a:extLst>
          </p:cNvPr>
          <p:cNvSpPr>
            <a:spLocks noGrp="1"/>
          </p:cNvSpPr>
          <p:nvPr>
            <p:ph idx="1"/>
          </p:nvPr>
        </p:nvSpPr>
        <p:spPr>
          <a:xfrm>
            <a:off x="838200" y="1424763"/>
            <a:ext cx="10515600" cy="4752200"/>
          </a:xfrm>
        </p:spPr>
        <p:txBody>
          <a:bodyPr>
            <a:normAutofit/>
          </a:bodyPr>
          <a:lstStyle/>
          <a:p>
            <a:pPr marL="342900" marR="0" lvl="0" indent="-342900" algn="just">
              <a:lnSpc>
                <a:spcPct val="107000"/>
              </a:lnSpc>
              <a:spcBef>
                <a:spcPts val="0"/>
              </a:spcBef>
              <a:spcAft>
                <a:spcPts val="0"/>
              </a:spcAft>
              <a:buFont typeface="+mj-lt"/>
              <a:buAutoNum type="arabicPeriod"/>
              <a:tabLst>
                <a:tab pos="90170" algn="l"/>
              </a:tabLst>
            </a:pP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Challenges to using agent-based models (ABM) in urban studies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tabLst>
                <a:tab pos="90170" algn="l"/>
              </a:tabLst>
            </a:pP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Integrating econometric modelling with ABMs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tabLst>
                <a:tab pos="90170" algn="l"/>
              </a:tabLst>
            </a:pPr>
            <a:r>
              <a:rPr lang="en-GB" dirty="0">
                <a:latin typeface="Times New Roman" panose="02020603050405020304" pitchFamily="18" charset="0"/>
                <a:ea typeface="Calibri" panose="020F0502020204030204" pitchFamily="34" charset="0"/>
                <a:cs typeface="Times New Roman" panose="02020603050405020304" pitchFamily="18" charset="0"/>
              </a:rPr>
              <a:t>The importance of GIS and GPS data in simulations (geographic information system mapping) and OpenStreetMap.</a:t>
            </a:r>
          </a:p>
          <a:p>
            <a:pPr marL="342900" indent="-342900" algn="just">
              <a:lnSpc>
                <a:spcPct val="107000"/>
              </a:lnSpc>
              <a:spcBef>
                <a:spcPts val="0"/>
              </a:spcBef>
              <a:buFont typeface="+mj-lt"/>
              <a:buAutoNum type="arabicPeriod"/>
              <a:tabLst>
                <a:tab pos="90170" algn="l"/>
              </a:tabLs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Rent-Gap theory</a:t>
            </a:r>
          </a:p>
          <a:p>
            <a:pPr marL="342900" indent="-342900">
              <a:lnSpc>
                <a:spcPct val="107000"/>
              </a:lnSpc>
              <a:spcBef>
                <a:spcPts val="0"/>
              </a:spcBef>
              <a:buFont typeface="+mj-lt"/>
              <a:buAutoNum type="arabicPeriod"/>
              <a:tabLst>
                <a:tab pos="90170" algn="l"/>
              </a:tabLs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Urban impact of refugee's influx into a city</a:t>
            </a:r>
          </a:p>
          <a:p>
            <a:pPr marL="342900" indent="-342900" algn="just">
              <a:lnSpc>
                <a:spcPct val="107000"/>
              </a:lnSpc>
              <a:spcBef>
                <a:spcPts val="0"/>
              </a:spcBef>
              <a:buFont typeface="+mj-lt"/>
              <a:buAutoNum type="arabicPeriod"/>
              <a:tabLst>
                <a:tab pos="9017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our ABM, agents represent households. Each household lives at a location in the city, which represents a residential dwelling. The agents seek to move if their income permits, if their current dwelling is too poor in maintenance, or if the cognitive dissonance with their neighbors is too great. Locations decline in maintenance level in time, and can be repaired or redeveloped. </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ts val="0"/>
              </a:spcBef>
              <a:buFont typeface="+mj-lt"/>
              <a:buAutoNum type="arabicPeriod"/>
              <a:tabLst>
                <a:tab pos="90170" algn="l"/>
              </a:tabLst>
            </a:pP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buNone/>
              <a:tabLst>
                <a:tab pos="90170" algn="l"/>
              </a:tabLst>
            </a:pP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tabLst>
                <a:tab pos="9017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1DF1D819-1FAE-4480-B52A-637670CFFBD4}"/>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9CB6D287-3AF7-4E21-BC65-B14086DC92DD}"/>
              </a:ext>
            </a:extLst>
          </p:cNvPr>
          <p:cNvSpPr>
            <a:spLocks noGrp="1"/>
          </p:cNvSpPr>
          <p:nvPr>
            <p:ph type="sldNum" sz="quarter" idx="12"/>
          </p:nvPr>
        </p:nvSpPr>
        <p:spPr/>
        <p:txBody>
          <a:bodyPr/>
          <a:lstStyle/>
          <a:p>
            <a:fld id="{2D735162-0DA3-42DA-B039-0896A4F63C1D}" type="slidenum">
              <a:rPr lang="en-US" smtClean="0"/>
              <a:t>2</a:t>
            </a:fld>
            <a:endParaRPr lang="en-US"/>
          </a:p>
        </p:txBody>
      </p:sp>
    </p:spTree>
    <p:extLst>
      <p:ext uri="{BB962C8B-B14F-4D97-AF65-F5344CB8AC3E}">
        <p14:creationId xmlns:p14="http://schemas.microsoft.com/office/powerpoint/2010/main" val="1254773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03E4F-C1C1-48D6-B8F0-22EA79D2DA88}"/>
              </a:ext>
            </a:extLst>
          </p:cNvPr>
          <p:cNvSpPr>
            <a:spLocks noGrp="1"/>
          </p:cNvSpPr>
          <p:nvPr>
            <p:ph type="title"/>
          </p:nvPr>
        </p:nvSpPr>
        <p:spPr>
          <a:xfrm>
            <a:off x="838200" y="365125"/>
            <a:ext cx="10515600" cy="900149"/>
          </a:xfrm>
        </p:spPr>
        <p:txBody>
          <a:bodyPr/>
          <a:lstStyle/>
          <a:p>
            <a:r>
              <a:rPr lang="en-US" dirty="0"/>
              <a:t>Extension of the baseline model</a:t>
            </a:r>
          </a:p>
        </p:txBody>
      </p:sp>
      <p:sp>
        <p:nvSpPr>
          <p:cNvPr id="3" name="Content Placeholder 2">
            <a:extLst>
              <a:ext uri="{FF2B5EF4-FFF2-40B4-BE49-F238E27FC236}">
                <a16:creationId xmlns:a16="http://schemas.microsoft.com/office/drawing/2014/main" id="{92DDAF2A-CFAC-464A-B56B-672D4415DA26}"/>
              </a:ext>
            </a:extLst>
          </p:cNvPr>
          <p:cNvSpPr>
            <a:spLocks noGrp="1"/>
          </p:cNvSpPr>
          <p:nvPr>
            <p:ph idx="1"/>
          </p:nvPr>
        </p:nvSpPr>
        <p:spPr>
          <a:xfrm>
            <a:off x="838200" y="1265274"/>
            <a:ext cx="10515600" cy="4911689"/>
          </a:xfrm>
        </p:spPr>
        <p:txBody>
          <a:bodyPr/>
          <a:lstStyle/>
          <a:p>
            <a:pPr marL="0" indent="0">
              <a:buNone/>
            </a:pPr>
            <a:r>
              <a:rPr lang="en-US" dirty="0">
                <a:latin typeface="Times New Roman" panose="02020603050405020304" pitchFamily="18" charset="0"/>
                <a:cs typeface="Times New Roman" panose="02020603050405020304" pitchFamily="18" charset="0"/>
              </a:rPr>
              <a:t>We make the following modifications to the above ‘baseline’ model:</a:t>
            </a:r>
          </a:p>
          <a:p>
            <a:pPr marL="0" indent="0">
              <a:buNone/>
            </a:pPr>
            <a:r>
              <a:rPr lang="en-US" dirty="0">
                <a:latin typeface="Times New Roman" panose="02020603050405020304" pitchFamily="18" charset="0"/>
                <a:cs typeface="Times New Roman" panose="02020603050405020304" pitchFamily="18" charset="0"/>
              </a:rPr>
              <a:t>•Extending the geographic range from the strict boundaries of the municipality to a large portion of peri-urban Beirut. This is important because of the urban sprawl and population percentage outside the municipal boundary.</a:t>
            </a:r>
          </a:p>
          <a:p>
            <a:pPr marL="0" indent="0">
              <a:buNone/>
            </a:pPr>
            <a:r>
              <a:rPr lang="en-US" dirty="0">
                <a:latin typeface="Times New Roman" panose="02020603050405020304" pitchFamily="18" charset="0"/>
                <a:cs typeface="Times New Roman" panose="02020603050405020304" pitchFamily="18" charset="0"/>
              </a:rPr>
              <a:t>•Including the building density per district. This is important because residential options are not uniform between districts.</a:t>
            </a:r>
          </a:p>
          <a:p>
            <a:pPr marL="0" indent="0">
              <a:buNone/>
            </a:pPr>
            <a:r>
              <a:rPr lang="en-US" dirty="0">
                <a:latin typeface="Times New Roman" panose="02020603050405020304" pitchFamily="18" charset="0"/>
                <a:cs typeface="Times New Roman" panose="02020603050405020304" pitchFamily="18" charset="0"/>
              </a:rPr>
              <a:t>• Three cases: by calibrating on housing price and population data for the point in time, and removing refugees’ influx if prior to the Syrian War: Hariri  Assassination </a:t>
            </a:r>
            <a:r>
              <a:rPr lang="en-US" dirty="0" smtClean="0">
                <a:latin typeface="Times New Roman" panose="02020603050405020304" pitchFamily="18" charset="0"/>
                <a:cs typeface="Times New Roman" panose="02020603050405020304" pitchFamily="18" charset="0"/>
              </a:rPr>
              <a:t>(2005) </a:t>
            </a:r>
            <a:r>
              <a:rPr lang="en-US" dirty="0">
                <a:latin typeface="Times New Roman" panose="02020603050405020304" pitchFamily="18" charset="0"/>
                <a:cs typeface="Times New Roman" panose="02020603050405020304" pitchFamily="18" charset="0"/>
              </a:rPr>
              <a:t>and Israel-Lebanon war (2006); Syrian war (2011) and Port explosion and economic collapse (2020).</a:t>
            </a:r>
          </a:p>
          <a:p>
            <a:pPr marL="0" indent="0">
              <a:buNone/>
            </a:pPr>
            <a:endParaRPr lang="en-US" dirty="0"/>
          </a:p>
        </p:txBody>
      </p:sp>
      <p:sp>
        <p:nvSpPr>
          <p:cNvPr id="4" name="Footer Placeholder 3">
            <a:extLst>
              <a:ext uri="{FF2B5EF4-FFF2-40B4-BE49-F238E27FC236}">
                <a16:creationId xmlns:a16="http://schemas.microsoft.com/office/drawing/2014/main" id="{1E6985E8-616E-4914-9AE7-ECD5A8EA7664}"/>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2DBCE629-B5F5-4505-B29B-539DCCE75810}"/>
              </a:ext>
            </a:extLst>
          </p:cNvPr>
          <p:cNvSpPr>
            <a:spLocks noGrp="1"/>
          </p:cNvSpPr>
          <p:nvPr>
            <p:ph type="sldNum" sz="quarter" idx="12"/>
          </p:nvPr>
        </p:nvSpPr>
        <p:spPr/>
        <p:txBody>
          <a:bodyPr/>
          <a:lstStyle/>
          <a:p>
            <a:fld id="{2D735162-0DA3-42DA-B039-0896A4F63C1D}" type="slidenum">
              <a:rPr lang="en-US" smtClean="0"/>
              <a:t>20</a:t>
            </a:fld>
            <a:endParaRPr lang="en-US"/>
          </a:p>
        </p:txBody>
      </p:sp>
    </p:spTree>
    <p:extLst>
      <p:ext uri="{BB962C8B-B14F-4D97-AF65-F5344CB8AC3E}">
        <p14:creationId xmlns:p14="http://schemas.microsoft.com/office/powerpoint/2010/main" val="994017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2B36923-0A6C-4016-89DB-BD1C9A80C260}"/>
              </a:ext>
            </a:extLst>
          </p:cNvPr>
          <p:cNvSpPr>
            <a:spLocks noGrp="1"/>
          </p:cNvSpPr>
          <p:nvPr>
            <p:ph type="title"/>
          </p:nvPr>
        </p:nvSpPr>
        <p:spPr>
          <a:xfrm>
            <a:off x="839788" y="457199"/>
            <a:ext cx="3932237" cy="1935127"/>
          </a:xfrm>
        </p:spPr>
        <p:txBody>
          <a:bodyPr>
            <a:noAutofit/>
          </a:bodyPr>
          <a:lstStyle/>
          <a:p>
            <a:r>
              <a:rPr lang="en-GB" sz="2000" dirty="0">
                <a:effectLst/>
                <a:latin typeface="Times New Roman" panose="02020603050405020304" pitchFamily="18" charset="0"/>
                <a:ea typeface="Calibri" panose="020F0502020204030204" pitchFamily="34" charset="0"/>
                <a:cs typeface="Times New Roman" panose="02020603050405020304" pitchFamily="18" charset="0"/>
              </a:rPr>
              <a:t>A visualisation of the ABM is seen here. The model is implemented in the dedicated ABM language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NetLogo</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(Wilensky, 1999), version 6.2. The base model is available at: </a:t>
            </a:r>
            <a:r>
              <a:rPr lang="en-GB" sz="2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www.doi.org/10.4121/13033154</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457D9CB0-A3FD-438E-A49B-4512477D58FC}"/>
              </a:ext>
            </a:extLst>
          </p:cNvPr>
          <p:cNvPicPr>
            <a:picLocks noGrp="1" noChangeAspect="1"/>
          </p:cNvPicPr>
          <p:nvPr>
            <p:ph idx="1"/>
          </p:nvPr>
        </p:nvPicPr>
        <p:blipFill>
          <a:blip r:embed="rId3"/>
          <a:stretch>
            <a:fillRect/>
          </a:stretch>
        </p:blipFill>
        <p:spPr>
          <a:xfrm>
            <a:off x="5832475" y="457200"/>
            <a:ext cx="5236018" cy="5805669"/>
          </a:xfrm>
          <a:prstGeom prst="rect">
            <a:avLst/>
          </a:prstGeom>
        </p:spPr>
      </p:pic>
      <p:sp>
        <p:nvSpPr>
          <p:cNvPr id="12" name="Text Placeholder 11">
            <a:extLst>
              <a:ext uri="{FF2B5EF4-FFF2-40B4-BE49-F238E27FC236}">
                <a16:creationId xmlns:a16="http://schemas.microsoft.com/office/drawing/2014/main" id="{F4317EC4-9445-4056-A152-C6B6348FB7F2}"/>
              </a:ext>
            </a:extLst>
          </p:cNvPr>
          <p:cNvSpPr>
            <a:spLocks noGrp="1"/>
          </p:cNvSpPr>
          <p:nvPr>
            <p:ph type="body" sz="half" idx="2"/>
          </p:nvPr>
        </p:nvSpPr>
        <p:spPr>
          <a:xfrm>
            <a:off x="839788" y="2392326"/>
            <a:ext cx="3932237" cy="3476662"/>
          </a:xfrm>
        </p:spPr>
        <p:txBody>
          <a:bodyPr>
            <a:normAutofit/>
          </a:bodyPr>
          <a:lstStyle/>
          <a:p>
            <a:pPr algn="just"/>
            <a:r>
              <a:rPr lang="en-US" sz="2000" dirty="0">
                <a:latin typeface="Times New Roman" panose="02020603050405020304" pitchFamily="18" charset="0"/>
                <a:cs typeface="Times New Roman" panose="02020603050405020304" pitchFamily="18" charset="0"/>
              </a:rPr>
              <a:t>Geographic </a:t>
            </a:r>
            <a:r>
              <a:rPr lang="en-US" sz="2000" dirty="0" err="1">
                <a:latin typeface="Times New Roman" panose="02020603050405020304" pitchFamily="18" charset="0"/>
                <a:cs typeface="Times New Roman" panose="02020603050405020304" pitchFamily="18" charset="0"/>
              </a:rPr>
              <a:t>visualisation</a:t>
            </a:r>
            <a:r>
              <a:rPr lang="en-US" sz="2000" dirty="0">
                <a:latin typeface="Times New Roman" panose="02020603050405020304" pitchFamily="18" charset="0"/>
                <a:cs typeface="Times New Roman" panose="02020603050405020304" pitchFamily="18" charset="0"/>
              </a:rPr>
              <a:t> of the Greater Beirut region captured in the simulation. Municipal Beirut is seen top left; the Mediterranean Sea borders the west and north. Squares are </a:t>
            </a:r>
            <a:r>
              <a:rPr lang="en-US" sz="2000" dirty="0" err="1">
                <a:latin typeface="Times New Roman" panose="02020603050405020304" pitchFamily="18" charset="0"/>
                <a:cs typeface="Times New Roman" panose="02020603050405020304" pitchFamily="18" charset="0"/>
              </a:rPr>
              <a:t>coloured</a:t>
            </a:r>
            <a:r>
              <a:rPr lang="en-US" sz="2000" dirty="0">
                <a:latin typeface="Times New Roman" panose="02020603050405020304" pitchFamily="18" charset="0"/>
                <a:cs typeface="Times New Roman" panose="02020603050405020304" pitchFamily="18" charset="0"/>
              </a:rPr>
              <a:t> by the maintenance level of the properties (brighter = better condition). Household agents are depicted by circles; </a:t>
            </a:r>
            <a:r>
              <a:rPr lang="en-US" sz="2000" dirty="0" err="1">
                <a:latin typeface="Times New Roman" panose="02020603050405020304" pitchFamily="18" charset="0"/>
                <a:cs typeface="Times New Roman" panose="02020603050405020304" pitchFamily="18" charset="0"/>
              </a:rPr>
              <a:t>colour</a:t>
            </a:r>
            <a:r>
              <a:rPr lang="en-US" sz="2000" dirty="0">
                <a:latin typeface="Times New Roman" panose="02020603050405020304" pitchFamily="18" charset="0"/>
                <a:cs typeface="Times New Roman" panose="02020603050405020304" pitchFamily="18" charset="0"/>
              </a:rPr>
              <a:t> denotes income category. District boundaries are shown by red lines.</a:t>
            </a:r>
          </a:p>
        </p:txBody>
      </p:sp>
      <p:sp>
        <p:nvSpPr>
          <p:cNvPr id="4" name="Footer Placeholder 3">
            <a:extLst>
              <a:ext uri="{FF2B5EF4-FFF2-40B4-BE49-F238E27FC236}">
                <a16:creationId xmlns:a16="http://schemas.microsoft.com/office/drawing/2014/main" id="{792FF7B0-B406-4ED3-8ED5-EB70E28E51A8}"/>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1250599B-1404-40E3-8B06-8C48D0D73FA7}"/>
              </a:ext>
            </a:extLst>
          </p:cNvPr>
          <p:cNvSpPr>
            <a:spLocks noGrp="1"/>
          </p:cNvSpPr>
          <p:nvPr>
            <p:ph type="sldNum" sz="quarter" idx="12"/>
          </p:nvPr>
        </p:nvSpPr>
        <p:spPr/>
        <p:txBody>
          <a:bodyPr/>
          <a:lstStyle/>
          <a:p>
            <a:fld id="{2D735162-0DA3-42DA-B039-0896A4F63C1D}" type="slidenum">
              <a:rPr lang="en-US" smtClean="0"/>
              <a:t>21</a:t>
            </a:fld>
            <a:endParaRPr lang="en-US"/>
          </a:p>
        </p:txBody>
      </p:sp>
    </p:spTree>
    <p:extLst>
      <p:ext uri="{BB962C8B-B14F-4D97-AF65-F5344CB8AC3E}">
        <p14:creationId xmlns:p14="http://schemas.microsoft.com/office/powerpoint/2010/main" val="481468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AC8EB1-1650-4288-87FE-4609D5E9FD77}"/>
              </a:ext>
            </a:extLst>
          </p:cNvPr>
          <p:cNvSpPr>
            <a:spLocks noGrp="1"/>
          </p:cNvSpPr>
          <p:nvPr>
            <p:ph type="title"/>
          </p:nvPr>
        </p:nvSpPr>
        <p:spPr>
          <a:xfrm>
            <a:off x="838200" y="365125"/>
            <a:ext cx="10515600" cy="900149"/>
          </a:xfrm>
        </p:spPr>
        <p:txBody>
          <a:bodyPr/>
          <a:lstStyle/>
          <a:p>
            <a:r>
              <a:rPr lang="en-US" dirty="0"/>
              <a:t>New Data to be obtained</a:t>
            </a:r>
          </a:p>
        </p:txBody>
      </p:sp>
      <p:sp>
        <p:nvSpPr>
          <p:cNvPr id="8" name="Content Placeholder 7">
            <a:extLst>
              <a:ext uri="{FF2B5EF4-FFF2-40B4-BE49-F238E27FC236}">
                <a16:creationId xmlns:a16="http://schemas.microsoft.com/office/drawing/2014/main" id="{1D2C7ED1-8201-4892-8499-EEDDA6E976C2}"/>
              </a:ext>
            </a:extLst>
          </p:cNvPr>
          <p:cNvSpPr>
            <a:spLocks noGrp="1"/>
          </p:cNvSpPr>
          <p:nvPr>
            <p:ph idx="1"/>
          </p:nvPr>
        </p:nvSpPr>
        <p:spPr>
          <a:xfrm>
            <a:off x="838200" y="1148316"/>
            <a:ext cx="10515600" cy="5028647"/>
          </a:xfrm>
        </p:spPr>
        <p:txBody>
          <a:bodyPr/>
          <a:lstStyle/>
          <a:p>
            <a:pPr marL="0" indent="0">
              <a:buNone/>
            </a:pP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In order to calibrate the simulation, six items of data are required: geo-physical, demographics, building density, housing prices, property conditions, and (particularly after 2011) refugee population.</a:t>
            </a:r>
          </a:p>
          <a:p>
            <a:r>
              <a:rPr lang="en-US" dirty="0">
                <a:latin typeface="Times New Roman" panose="02020603050405020304" pitchFamily="18" charset="0"/>
                <a:cs typeface="Times New Roman" panose="02020603050405020304" pitchFamily="18" charset="0"/>
              </a:rPr>
              <a:t>Population Density:</a:t>
            </a:r>
          </a:p>
          <a:p>
            <a:pPr marL="0" indent="0" algn="just">
              <a:buNone/>
            </a:pPr>
            <a:r>
              <a:rPr lang="en-US" dirty="0">
                <a:latin typeface="Times New Roman" panose="02020603050405020304" pitchFamily="18" charset="0"/>
                <a:cs typeface="Times New Roman" panose="02020603050405020304" pitchFamily="18" charset="0"/>
              </a:rPr>
              <a:t>First, we identified our target localities using GIS data. Then we matched the coordinates of these target 223 districts with those of the GIS data and computed population in each district, in addition to population of the five nearest points to each district. We then traced population growth for the periods of the events under study, these are 2005, 2011 and 2020.</a:t>
            </a:r>
          </a:p>
          <a:p>
            <a:pPr marL="0" indent="0">
              <a:buNone/>
            </a:pPr>
            <a:endParaRPr lang="en-US" dirty="0"/>
          </a:p>
        </p:txBody>
      </p:sp>
      <p:sp>
        <p:nvSpPr>
          <p:cNvPr id="5" name="Footer Placeholder 4">
            <a:extLst>
              <a:ext uri="{FF2B5EF4-FFF2-40B4-BE49-F238E27FC236}">
                <a16:creationId xmlns:a16="http://schemas.microsoft.com/office/drawing/2014/main" id="{3B0CC24E-205C-4D37-B5EC-D9D36806D8AD}"/>
              </a:ext>
            </a:extLst>
          </p:cNvPr>
          <p:cNvSpPr>
            <a:spLocks noGrp="1"/>
          </p:cNvSpPr>
          <p:nvPr>
            <p:ph type="ftr" sz="quarter" idx="11"/>
          </p:nvPr>
        </p:nvSpPr>
        <p:spPr/>
        <p:txBody>
          <a:bodyPr/>
          <a:lstStyle/>
          <a:p>
            <a:r>
              <a:rPr lang="en-US"/>
              <a:t>A. Termos - American University in Bulgaria</a:t>
            </a:r>
          </a:p>
        </p:txBody>
      </p:sp>
      <p:sp>
        <p:nvSpPr>
          <p:cNvPr id="6" name="Slide Number Placeholder 5">
            <a:extLst>
              <a:ext uri="{FF2B5EF4-FFF2-40B4-BE49-F238E27FC236}">
                <a16:creationId xmlns:a16="http://schemas.microsoft.com/office/drawing/2014/main" id="{2E41CDCC-7C6A-4ACA-A9C9-703EC7FF7658}"/>
              </a:ext>
            </a:extLst>
          </p:cNvPr>
          <p:cNvSpPr>
            <a:spLocks noGrp="1"/>
          </p:cNvSpPr>
          <p:nvPr>
            <p:ph type="sldNum" sz="quarter" idx="12"/>
          </p:nvPr>
        </p:nvSpPr>
        <p:spPr/>
        <p:txBody>
          <a:bodyPr/>
          <a:lstStyle/>
          <a:p>
            <a:fld id="{2D735162-0DA3-42DA-B039-0896A4F63C1D}" type="slidenum">
              <a:rPr lang="en-US" smtClean="0"/>
              <a:t>22</a:t>
            </a:fld>
            <a:endParaRPr lang="en-US"/>
          </a:p>
        </p:txBody>
      </p:sp>
    </p:spTree>
    <p:extLst>
      <p:ext uri="{BB962C8B-B14F-4D97-AF65-F5344CB8AC3E}">
        <p14:creationId xmlns:p14="http://schemas.microsoft.com/office/powerpoint/2010/main" val="4291277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822D2-C6C1-4C65-817E-62028F13B5EB}"/>
              </a:ext>
            </a:extLst>
          </p:cNvPr>
          <p:cNvSpPr>
            <a:spLocks noGrp="1"/>
          </p:cNvSpPr>
          <p:nvPr>
            <p:ph idx="1"/>
          </p:nvPr>
        </p:nvSpPr>
        <p:spPr>
          <a:xfrm>
            <a:off x="838200" y="329609"/>
            <a:ext cx="10515600" cy="5847354"/>
          </a:xfrm>
        </p:spPr>
        <p:txBody>
          <a:bodyPr>
            <a:normAutofit lnSpcReduction="10000"/>
          </a:bodyPr>
          <a:lstStyle/>
          <a:p>
            <a:r>
              <a:rPr lang="en-US" dirty="0"/>
              <a:t>Housing Price</a:t>
            </a:r>
          </a:p>
          <a:p>
            <a:pPr marL="0" indent="0" algn="just">
              <a:buNone/>
            </a:pPr>
            <a:r>
              <a:rPr lang="en-US" dirty="0">
                <a:latin typeface="Times New Roman" panose="02020603050405020304" pitchFamily="18" charset="0"/>
                <a:cs typeface="Times New Roman" panose="02020603050405020304" pitchFamily="18" charset="0"/>
              </a:rPr>
              <a:t>To capture the variation in housing price for each district we included additional variable to the previous econometric model: the distance from each district to downtown Beirut. The econometric model now includes interest rate, building permits, construction cost, in addition to distance. We use the inverse distance for a direct interpretation of the results. </a:t>
            </a:r>
          </a:p>
          <a:p>
            <a:pPr algn="just"/>
            <a:r>
              <a:rPr lang="en-US" dirty="0">
                <a:latin typeface="Times New Roman" panose="02020603050405020304" pitchFamily="18" charset="0"/>
                <a:cs typeface="Times New Roman" panose="02020603050405020304" pitchFamily="18" charset="0"/>
              </a:rPr>
              <a:t>Building Density and Maintenance Level</a:t>
            </a:r>
          </a:p>
          <a:p>
            <a:pPr marL="0" indent="0" algn="just">
              <a:buNone/>
            </a:pPr>
            <a:r>
              <a:rPr lang="en-US" dirty="0">
                <a:latin typeface="Times New Roman" panose="02020603050405020304" pitchFamily="18" charset="0"/>
                <a:cs typeface="Times New Roman" panose="02020603050405020304" pitchFamily="18" charset="0"/>
              </a:rPr>
              <a:t>We constructed building density by regressing building permits over population and distance from the Beirut Central District (BCD). To compute the maintenance level in 2005 we used a survey from 2017 that was based on expert opinion. Based on that survey we created an instrumental variable by regressing the survey data on house price, population, and distance from BCD . Then we used the regression line to estimate the maintenance levels in 2011 and 2020.</a:t>
            </a:r>
          </a:p>
          <a:p>
            <a:pPr marL="0" indent="0" algn="just">
              <a:buNone/>
            </a:pPr>
            <a:endParaRPr lang="en-US" dirty="0"/>
          </a:p>
          <a:p>
            <a:pPr marL="0" indent="0" algn="just">
              <a:buNone/>
            </a:pPr>
            <a:endParaRPr lang="en-US" dirty="0"/>
          </a:p>
          <a:p>
            <a:pPr marL="0" indent="0" algn="just">
              <a:buNone/>
            </a:pPr>
            <a:endParaRPr lang="en-US" dirty="0"/>
          </a:p>
        </p:txBody>
      </p:sp>
      <p:sp>
        <p:nvSpPr>
          <p:cNvPr id="4" name="Footer Placeholder 3">
            <a:extLst>
              <a:ext uri="{FF2B5EF4-FFF2-40B4-BE49-F238E27FC236}">
                <a16:creationId xmlns:a16="http://schemas.microsoft.com/office/drawing/2014/main" id="{33C282E6-31BC-455E-AB75-DBE0B889B359}"/>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808353E1-1C26-4A1F-A35A-04CFACFB275E}"/>
              </a:ext>
            </a:extLst>
          </p:cNvPr>
          <p:cNvSpPr>
            <a:spLocks noGrp="1"/>
          </p:cNvSpPr>
          <p:nvPr>
            <p:ph type="sldNum" sz="quarter" idx="12"/>
          </p:nvPr>
        </p:nvSpPr>
        <p:spPr/>
        <p:txBody>
          <a:bodyPr/>
          <a:lstStyle/>
          <a:p>
            <a:fld id="{2D735162-0DA3-42DA-B039-0896A4F63C1D}" type="slidenum">
              <a:rPr lang="en-US" smtClean="0"/>
              <a:t>23</a:t>
            </a:fld>
            <a:endParaRPr lang="en-US"/>
          </a:p>
        </p:txBody>
      </p:sp>
    </p:spTree>
    <p:extLst>
      <p:ext uri="{BB962C8B-B14F-4D97-AF65-F5344CB8AC3E}">
        <p14:creationId xmlns:p14="http://schemas.microsoft.com/office/powerpoint/2010/main" val="3671612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AFD8-4790-41EC-9C42-C036EFCE1FC4}"/>
              </a:ext>
            </a:extLst>
          </p:cNvPr>
          <p:cNvSpPr>
            <a:spLocks noGrp="1"/>
          </p:cNvSpPr>
          <p:nvPr>
            <p:ph type="title"/>
          </p:nvPr>
        </p:nvSpPr>
        <p:spPr>
          <a:xfrm>
            <a:off x="838200" y="287079"/>
            <a:ext cx="10515600" cy="791895"/>
          </a:xfrm>
        </p:spPr>
        <p:txBody>
          <a:bodyPr>
            <a:normAutofit fontScale="90000"/>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We study the impact on housing and household mobility for eight years after 2005: one scenario as if the 2005 and 2006 events did not occur (baseline scenario) and one if they did.</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7" name="Content Placeholder 6">
            <a:extLst>
              <a:ext uri="{FF2B5EF4-FFF2-40B4-BE49-F238E27FC236}">
                <a16:creationId xmlns:a16="http://schemas.microsoft.com/office/drawing/2014/main" id="{AFCE3469-1A21-40AC-A267-CB314617024B}"/>
              </a:ext>
            </a:extLst>
          </p:cNvPr>
          <p:cNvPicPr>
            <a:picLocks noGrp="1" noChangeAspect="1"/>
          </p:cNvPicPr>
          <p:nvPr>
            <p:ph idx="1"/>
          </p:nvPr>
        </p:nvPicPr>
        <p:blipFill>
          <a:blip r:embed="rId2"/>
          <a:stretch>
            <a:fillRect/>
          </a:stretch>
        </p:blipFill>
        <p:spPr>
          <a:xfrm>
            <a:off x="1571846" y="1078974"/>
            <a:ext cx="7614684" cy="4700052"/>
          </a:xfrm>
        </p:spPr>
      </p:pic>
      <p:sp>
        <p:nvSpPr>
          <p:cNvPr id="4" name="Footer Placeholder 3">
            <a:extLst>
              <a:ext uri="{FF2B5EF4-FFF2-40B4-BE49-F238E27FC236}">
                <a16:creationId xmlns:a16="http://schemas.microsoft.com/office/drawing/2014/main" id="{F4BB84C8-24CB-4A0C-95BF-A3949CC92F6D}"/>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C7E021EC-1016-4B83-80F9-02C30EB3C40A}"/>
              </a:ext>
            </a:extLst>
          </p:cNvPr>
          <p:cNvSpPr>
            <a:spLocks noGrp="1"/>
          </p:cNvSpPr>
          <p:nvPr>
            <p:ph type="sldNum" sz="quarter" idx="12"/>
          </p:nvPr>
        </p:nvSpPr>
        <p:spPr/>
        <p:txBody>
          <a:bodyPr/>
          <a:lstStyle/>
          <a:p>
            <a:fld id="{2D735162-0DA3-42DA-B039-0896A4F63C1D}" type="slidenum">
              <a:rPr lang="en-US" smtClean="0"/>
              <a:t>24</a:t>
            </a:fld>
            <a:endParaRPr lang="en-US"/>
          </a:p>
        </p:txBody>
      </p:sp>
    </p:spTree>
    <p:extLst>
      <p:ext uri="{BB962C8B-B14F-4D97-AF65-F5344CB8AC3E}">
        <p14:creationId xmlns:p14="http://schemas.microsoft.com/office/powerpoint/2010/main" val="1739659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79FF6-855C-4DE5-94CC-46B758D630BB}"/>
              </a:ext>
            </a:extLst>
          </p:cNvPr>
          <p:cNvSpPr>
            <a:spLocks noGrp="1"/>
          </p:cNvSpPr>
          <p:nvPr>
            <p:ph type="title"/>
          </p:nvPr>
        </p:nvSpPr>
        <p:spPr>
          <a:xfrm>
            <a:off x="838200" y="446567"/>
            <a:ext cx="10515600" cy="1967024"/>
          </a:xfrm>
        </p:spPr>
        <p:txBody>
          <a:bodyPr>
            <a:normAutofit fontScale="90000"/>
          </a:bodyPr>
          <a:lstStyle/>
          <a:p>
            <a:pPr algn="just"/>
            <a:r>
              <a:rPr lang="en-GB" sz="2200" dirty="0">
                <a:effectLst/>
                <a:latin typeface="Times New Roman" panose="02020603050405020304" pitchFamily="18" charset="0"/>
                <a:ea typeface="Calibri" panose="020F0502020204030204" pitchFamily="34" charset="0"/>
                <a:cs typeface="Times New Roman" panose="02020603050405020304" pitchFamily="18" charset="0"/>
              </a:rPr>
              <a:t>We ran the simulation from a start date of January 2019, for a period of 10 simulated years. In the shorter term, the effect on the city and its residents can be seen (Figure 4). In the longer term, assuming sufficient capital in the economy, the regeneration process means that residents can move back (Figure 5). Note the greater population and population density in the no-explosion scenario.</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7" name="Content Placeholder 6">
            <a:extLst>
              <a:ext uri="{FF2B5EF4-FFF2-40B4-BE49-F238E27FC236}">
                <a16:creationId xmlns:a16="http://schemas.microsoft.com/office/drawing/2014/main" id="{5F8F03D7-0C18-4184-A45B-3CAEFC153A14}"/>
              </a:ext>
            </a:extLst>
          </p:cNvPr>
          <p:cNvPicPr>
            <a:picLocks noGrp="1" noChangeAspect="1"/>
          </p:cNvPicPr>
          <p:nvPr>
            <p:ph idx="1"/>
          </p:nvPr>
        </p:nvPicPr>
        <p:blipFill>
          <a:blip r:embed="rId2"/>
          <a:stretch>
            <a:fillRect/>
          </a:stretch>
        </p:blipFill>
        <p:spPr>
          <a:xfrm>
            <a:off x="1644501" y="1866503"/>
            <a:ext cx="8337699" cy="4369324"/>
          </a:xfrm>
        </p:spPr>
      </p:pic>
      <p:sp>
        <p:nvSpPr>
          <p:cNvPr id="4" name="Footer Placeholder 3">
            <a:extLst>
              <a:ext uri="{FF2B5EF4-FFF2-40B4-BE49-F238E27FC236}">
                <a16:creationId xmlns:a16="http://schemas.microsoft.com/office/drawing/2014/main" id="{8F932608-4502-4B56-A4EF-F1CFD78A6DB0}"/>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28C21E74-B758-4B8D-8F97-AFE31685A523}"/>
              </a:ext>
            </a:extLst>
          </p:cNvPr>
          <p:cNvSpPr>
            <a:spLocks noGrp="1"/>
          </p:cNvSpPr>
          <p:nvPr>
            <p:ph type="sldNum" sz="quarter" idx="12"/>
          </p:nvPr>
        </p:nvSpPr>
        <p:spPr/>
        <p:txBody>
          <a:bodyPr/>
          <a:lstStyle/>
          <a:p>
            <a:fld id="{2D735162-0DA3-42DA-B039-0896A4F63C1D}" type="slidenum">
              <a:rPr lang="en-US" smtClean="0"/>
              <a:t>25</a:t>
            </a:fld>
            <a:endParaRPr lang="en-US"/>
          </a:p>
        </p:txBody>
      </p:sp>
    </p:spTree>
    <p:extLst>
      <p:ext uri="{BB962C8B-B14F-4D97-AF65-F5344CB8AC3E}">
        <p14:creationId xmlns:p14="http://schemas.microsoft.com/office/powerpoint/2010/main" val="871106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03EE013-2F84-4495-A27F-4ADDB04887F3}"/>
              </a:ext>
            </a:extLst>
          </p:cNvPr>
          <p:cNvPicPr>
            <a:picLocks noGrp="1" noChangeAspect="1"/>
          </p:cNvPicPr>
          <p:nvPr>
            <p:ph idx="1"/>
          </p:nvPr>
        </p:nvPicPr>
        <p:blipFill>
          <a:blip r:embed="rId2"/>
          <a:stretch>
            <a:fillRect/>
          </a:stretch>
        </p:blipFill>
        <p:spPr>
          <a:xfrm>
            <a:off x="1343408" y="565116"/>
            <a:ext cx="8923938" cy="5277482"/>
          </a:xfrm>
        </p:spPr>
      </p:pic>
      <p:sp>
        <p:nvSpPr>
          <p:cNvPr id="4" name="Footer Placeholder 3">
            <a:extLst>
              <a:ext uri="{FF2B5EF4-FFF2-40B4-BE49-F238E27FC236}">
                <a16:creationId xmlns:a16="http://schemas.microsoft.com/office/drawing/2014/main" id="{0D37BF26-C25C-432E-9FFB-DD35073E20FA}"/>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CE731BD2-8983-46D4-A263-6F2AB949C771}"/>
              </a:ext>
            </a:extLst>
          </p:cNvPr>
          <p:cNvSpPr>
            <a:spLocks noGrp="1"/>
          </p:cNvSpPr>
          <p:nvPr>
            <p:ph type="sldNum" sz="quarter" idx="12"/>
          </p:nvPr>
        </p:nvSpPr>
        <p:spPr/>
        <p:txBody>
          <a:bodyPr/>
          <a:lstStyle/>
          <a:p>
            <a:fld id="{2D735162-0DA3-42DA-B039-0896A4F63C1D}" type="slidenum">
              <a:rPr lang="en-US" smtClean="0"/>
              <a:t>26</a:t>
            </a:fld>
            <a:endParaRPr lang="en-US"/>
          </a:p>
        </p:txBody>
      </p:sp>
    </p:spTree>
    <p:extLst>
      <p:ext uri="{BB962C8B-B14F-4D97-AF65-F5344CB8AC3E}">
        <p14:creationId xmlns:p14="http://schemas.microsoft.com/office/powerpoint/2010/main" val="1804419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C042788-B52E-4FD2-B3B3-A2D585E426E5}"/>
              </a:ext>
            </a:extLst>
          </p:cNvPr>
          <p:cNvPicPr>
            <a:picLocks noGrp="1" noChangeAspect="1"/>
          </p:cNvPicPr>
          <p:nvPr>
            <p:ph idx="1"/>
          </p:nvPr>
        </p:nvPicPr>
        <p:blipFill>
          <a:blip r:embed="rId2"/>
          <a:stretch>
            <a:fillRect/>
          </a:stretch>
        </p:blipFill>
        <p:spPr>
          <a:xfrm>
            <a:off x="1272685" y="569901"/>
            <a:ext cx="8775083" cy="5463135"/>
          </a:xfrm>
        </p:spPr>
      </p:pic>
      <p:sp>
        <p:nvSpPr>
          <p:cNvPr id="4" name="Footer Placeholder 3">
            <a:extLst>
              <a:ext uri="{FF2B5EF4-FFF2-40B4-BE49-F238E27FC236}">
                <a16:creationId xmlns:a16="http://schemas.microsoft.com/office/drawing/2014/main" id="{6DA7FD0E-4218-4C4F-9204-861760D7AF4D}"/>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DAEFAB74-CFFC-44C9-A054-E260B95A3892}"/>
              </a:ext>
            </a:extLst>
          </p:cNvPr>
          <p:cNvSpPr>
            <a:spLocks noGrp="1"/>
          </p:cNvSpPr>
          <p:nvPr>
            <p:ph type="sldNum" sz="quarter" idx="12"/>
          </p:nvPr>
        </p:nvSpPr>
        <p:spPr/>
        <p:txBody>
          <a:bodyPr/>
          <a:lstStyle/>
          <a:p>
            <a:fld id="{2D735162-0DA3-42DA-B039-0896A4F63C1D}" type="slidenum">
              <a:rPr lang="en-US" smtClean="0"/>
              <a:t>27</a:t>
            </a:fld>
            <a:endParaRPr lang="en-US"/>
          </a:p>
        </p:txBody>
      </p:sp>
    </p:spTree>
    <p:extLst>
      <p:ext uri="{BB962C8B-B14F-4D97-AF65-F5344CB8AC3E}">
        <p14:creationId xmlns:p14="http://schemas.microsoft.com/office/powerpoint/2010/main" val="1732601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F858-7EE4-4640-A116-C77F049B9A46}"/>
              </a:ext>
            </a:extLst>
          </p:cNvPr>
          <p:cNvSpPr>
            <a:spLocks noGrp="1"/>
          </p:cNvSpPr>
          <p:nvPr>
            <p:ph type="title"/>
          </p:nvPr>
        </p:nvSpPr>
        <p:spPr>
          <a:xfrm>
            <a:off x="838200" y="365126"/>
            <a:ext cx="10515600" cy="804456"/>
          </a:xfrm>
        </p:spPr>
        <p:txBody>
          <a:bodyPr/>
          <a:lstStyle/>
          <a:p>
            <a:r>
              <a:rPr lang="en-US" dirty="0"/>
              <a:t>Conclusion</a:t>
            </a:r>
          </a:p>
        </p:txBody>
      </p:sp>
      <p:sp>
        <p:nvSpPr>
          <p:cNvPr id="3" name="Content Placeholder 2">
            <a:extLst>
              <a:ext uri="{FF2B5EF4-FFF2-40B4-BE49-F238E27FC236}">
                <a16:creationId xmlns:a16="http://schemas.microsoft.com/office/drawing/2014/main" id="{2175B629-C130-461E-A3E7-55CC52076A0C}"/>
              </a:ext>
            </a:extLst>
          </p:cNvPr>
          <p:cNvSpPr>
            <a:spLocks noGrp="1"/>
          </p:cNvSpPr>
          <p:nvPr>
            <p:ph idx="1"/>
          </p:nvPr>
        </p:nvSpPr>
        <p:spPr>
          <a:xfrm>
            <a:off x="838200" y="1265274"/>
            <a:ext cx="10515600" cy="4911689"/>
          </a:xfrm>
        </p:spPr>
        <p:txBody>
          <a:bodyPr>
            <a:normAutofit/>
          </a:bodyPr>
          <a:lstStyle/>
          <a:p>
            <a:pPr marL="0" marR="0" algn="just">
              <a:lnSpc>
                <a:spcPct val="107000"/>
              </a:lnSpc>
              <a:spcBef>
                <a:spcPts val="600"/>
              </a:spcBef>
              <a:spcAft>
                <a:spcPts val="600"/>
              </a:spcAft>
            </a:pP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The contributions of the </a:t>
            </a:r>
            <a:r>
              <a:rPr lang="en-GB" sz="2800" dirty="0" smtClean="0">
                <a:effectLst/>
                <a:latin typeface="Times New Roman" panose="02020603050405020304" pitchFamily="18" charset="0"/>
                <a:ea typeface="Calibri" panose="020F0502020204030204" pitchFamily="34" charset="0"/>
                <a:cs typeface="Times New Roman" panose="02020603050405020304" pitchFamily="18" charset="0"/>
              </a:rPr>
              <a:t>study:</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gn="just">
              <a:lnSpc>
                <a:spcPct val="107000"/>
              </a:lnSpc>
              <a:spcBef>
                <a:spcPts val="600"/>
              </a:spcBef>
              <a:spcAft>
                <a:spcPts val="600"/>
              </a:spcAft>
              <a:buAutoNum type="arabicPeriod"/>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smtClean="0">
                <a:effectLst/>
                <a:latin typeface="Times New Roman" panose="02020603050405020304" pitchFamily="18" charset="0"/>
                <a:ea typeface="Calibri" panose="020F0502020204030204" pitchFamily="34" charset="0"/>
                <a:cs typeface="Times New Roman" panose="02020603050405020304" pitchFamily="18" charset="0"/>
              </a:rPr>
              <a:t>We illustrate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the feasibility of a data-driven quantitative-qualitative individual-level simulation, a methodological approach complementary to and triangulating with other methodologies such as equation-based quantisation and literature-based enquiry. Further, by using the ABM for ‘what-if’ analysis and for understanding emergent urban outcomes, planners, policy makers and humanitarian organisations have a tool to help in responding to shocks upon the urban environment.</a:t>
            </a:r>
          </a:p>
          <a:p>
            <a:pPr marL="742950" indent="-742950" algn="just">
              <a:lnSpc>
                <a:spcPct val="107000"/>
              </a:lnSpc>
              <a:spcBef>
                <a:spcPts val="600"/>
              </a:spcBef>
              <a:spcAft>
                <a:spcPts val="600"/>
              </a:spcAft>
              <a:buFont typeface="Arial" panose="020B0604020202020204" pitchFamily="34" charset="0"/>
              <a:buAutoNum type="arabicPeriod"/>
            </a:pPr>
            <a:r>
              <a:rPr lang="en-GB" sz="2000" dirty="0" smtClean="0">
                <a:latin typeface="Times New Roman" panose="02020603050405020304" pitchFamily="18" charset="0"/>
                <a:ea typeface="Calibri" panose="020F0502020204030204" pitchFamily="34" charset="0"/>
                <a:cs typeface="Times New Roman" panose="02020603050405020304" pitchFamily="18" charset="0"/>
              </a:rPr>
              <a:t>We e</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xamine</a:t>
            </a:r>
            <a:r>
              <a:rPr lang="en-GB"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a rich vein of macro-economic data analytics that can further inform and complement the ABM: for instance, how Lebanese banks developed non-cash agility in the mortgage market in order to clear out housing supply during the currency crises. This would complement purely econometric analysis of the property market with behavioural aspects from household residential mobility decisions.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indent="-742950" algn="just">
              <a:lnSpc>
                <a:spcPct val="107000"/>
              </a:lnSpc>
              <a:spcBef>
                <a:spcPts val="600"/>
              </a:spcBef>
              <a:spcAft>
                <a:spcPts val="600"/>
              </a:spcAft>
              <a:buAutoNum type="arabicPeriod"/>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9A913A61-68C1-46E4-912C-B7722B6375E1}"/>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0D232CA1-0860-4BB6-A40F-E03F5AB43568}"/>
              </a:ext>
            </a:extLst>
          </p:cNvPr>
          <p:cNvSpPr>
            <a:spLocks noGrp="1"/>
          </p:cNvSpPr>
          <p:nvPr>
            <p:ph type="sldNum" sz="quarter" idx="12"/>
          </p:nvPr>
        </p:nvSpPr>
        <p:spPr/>
        <p:txBody>
          <a:bodyPr/>
          <a:lstStyle/>
          <a:p>
            <a:fld id="{2D735162-0DA3-42DA-B039-0896A4F63C1D}" type="slidenum">
              <a:rPr lang="en-US" smtClean="0"/>
              <a:t>28</a:t>
            </a:fld>
            <a:endParaRPr lang="en-US"/>
          </a:p>
        </p:txBody>
      </p:sp>
    </p:spTree>
    <p:extLst>
      <p:ext uri="{BB962C8B-B14F-4D97-AF65-F5344CB8AC3E}">
        <p14:creationId xmlns:p14="http://schemas.microsoft.com/office/powerpoint/2010/main" val="367654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A9C8-2D5C-431E-B7C3-2A2C78A6BA05}"/>
              </a:ext>
            </a:extLst>
          </p:cNvPr>
          <p:cNvSpPr>
            <a:spLocks noGrp="1"/>
          </p:cNvSpPr>
          <p:nvPr>
            <p:ph type="title"/>
          </p:nvPr>
        </p:nvSpPr>
        <p:spPr>
          <a:xfrm>
            <a:off x="838200" y="365125"/>
            <a:ext cx="10515600" cy="805823"/>
          </a:xfrm>
        </p:spPr>
        <p:txBody>
          <a:bodyPr/>
          <a:lstStyle/>
          <a:p>
            <a:r>
              <a:rPr lang="en-US" dirty="0"/>
              <a:t>Agent-based Models</a:t>
            </a:r>
          </a:p>
        </p:txBody>
      </p:sp>
      <p:sp>
        <p:nvSpPr>
          <p:cNvPr id="3" name="Content Placeholder 2">
            <a:extLst>
              <a:ext uri="{FF2B5EF4-FFF2-40B4-BE49-F238E27FC236}">
                <a16:creationId xmlns:a16="http://schemas.microsoft.com/office/drawing/2014/main" id="{F4001F15-3784-4CED-9A46-692AD34B884E}"/>
              </a:ext>
            </a:extLst>
          </p:cNvPr>
          <p:cNvSpPr>
            <a:spLocks noGrp="1"/>
          </p:cNvSpPr>
          <p:nvPr>
            <p:ph idx="1"/>
          </p:nvPr>
        </p:nvSpPr>
        <p:spPr>
          <a:xfrm>
            <a:off x="838200" y="1020726"/>
            <a:ext cx="10515600" cy="5209953"/>
          </a:xfrm>
        </p:spPr>
        <p:txBody>
          <a:bodyPr>
            <a:normAutofit/>
          </a:bodyPr>
          <a:lstStyle/>
          <a:p>
            <a:pPr marL="0" indent="0">
              <a:buNone/>
            </a:pPr>
            <a:r>
              <a:rPr lang="en-GB" dirty="0">
                <a:latin typeface="Times New Roman" panose="02020603050405020304" pitchFamily="18" charset="0"/>
                <a:ea typeface="Calibri" panose="020F0502020204030204" pitchFamily="34" charset="0"/>
                <a:cs typeface="Times New Roman" panose="02020603050405020304" pitchFamily="18" charset="0"/>
              </a:rPr>
              <a:t>A</a:t>
            </a: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n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agent</a:t>
            </a: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 is “a representation of a decision-making entity in the real world, be it an individual or an organisation” Van Dam et al. (2013) </a:t>
            </a:r>
          </a:p>
          <a:p>
            <a:pPr marL="0" indent="0" algn="just">
              <a:buNone/>
            </a:pPr>
            <a:r>
              <a:rPr lang="en-GB" dirty="0">
                <a:latin typeface="Times New Roman" panose="02020603050405020304" pitchFamily="18" charset="0"/>
                <a:ea typeface="Calibri" panose="020F0502020204030204" pitchFamily="34" charset="0"/>
                <a:cs typeface="Times New Roman" panose="02020603050405020304" pitchFamily="18" charset="0"/>
              </a:rPr>
              <a:t>A</a:t>
            </a: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gent-based modelling (ABM) is “a paradigm for simulating the actions and interactions of autonomous heterogeneous agents, which do not need to be perfectly rational or perfectly informed, in order to study the emergent system-level effects of collective agents’ behaviour within a certain environment, over time” (</a:t>
            </a:r>
            <a:r>
              <a:rPr lang="en-GB" sz="2800" dirty="0" err="1">
                <a:effectLst/>
                <a:latin typeface="Times New Roman" panose="02020603050405020304" pitchFamily="18" charset="0"/>
                <a:ea typeface="Calibri" panose="020F0502020204030204" pitchFamily="34" charset="0"/>
                <a:cs typeface="Times New Roman" panose="02020603050405020304" pitchFamily="18" charset="0"/>
              </a:rPr>
              <a:t>Chappin</a:t>
            </a: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 et al., 2019).</a:t>
            </a:r>
          </a:p>
          <a:p>
            <a:pPr marL="0" indent="0" algn="just">
              <a:buNone/>
            </a:pPr>
            <a:r>
              <a:rPr lang="en-GB" dirty="0">
                <a:effectLst/>
                <a:latin typeface="Times New Roman" panose="02020603050405020304" pitchFamily="18" charset="0"/>
                <a:ea typeface="Calibri" panose="020F0502020204030204" pitchFamily="34" charset="0"/>
                <a:cs typeface="Times New Roman" panose="02020603050405020304" pitchFamily="18" charset="0"/>
              </a:rPr>
              <a:t>“Agent-based models are constructed to discover possible emergent properties from a bottom-up perspective. They attempt to replicate, in silico, certain concepts, actions, relations or mechanisms that are proposed to exist in the real-world, in order to see what happens.” </a:t>
            </a: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Van Dam et al. (2013) </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0B09AD1-EEA2-4B39-806A-A1226AAD089C}"/>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19DE122E-B509-4271-97B6-2D3FB95488D4}"/>
              </a:ext>
            </a:extLst>
          </p:cNvPr>
          <p:cNvSpPr>
            <a:spLocks noGrp="1"/>
          </p:cNvSpPr>
          <p:nvPr>
            <p:ph type="sldNum" sz="quarter" idx="12"/>
          </p:nvPr>
        </p:nvSpPr>
        <p:spPr/>
        <p:txBody>
          <a:bodyPr/>
          <a:lstStyle/>
          <a:p>
            <a:fld id="{2D735162-0DA3-42DA-B039-0896A4F63C1D}" type="slidenum">
              <a:rPr lang="en-US" smtClean="0"/>
              <a:t>3</a:t>
            </a:fld>
            <a:endParaRPr lang="en-US"/>
          </a:p>
        </p:txBody>
      </p:sp>
    </p:spTree>
    <p:extLst>
      <p:ext uri="{BB962C8B-B14F-4D97-AF65-F5344CB8AC3E}">
        <p14:creationId xmlns:p14="http://schemas.microsoft.com/office/powerpoint/2010/main" val="317144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F64F-CD71-4A01-8662-DDB7EEE22E7C}"/>
              </a:ext>
            </a:extLst>
          </p:cNvPr>
          <p:cNvSpPr>
            <a:spLocks noGrp="1"/>
          </p:cNvSpPr>
          <p:nvPr>
            <p:ph type="title"/>
          </p:nvPr>
        </p:nvSpPr>
        <p:spPr/>
        <p:txBody>
          <a:bodyPr/>
          <a:lstStyle/>
          <a:p>
            <a:r>
              <a:rPr lang="en-US" dirty="0"/>
              <a:t>Literature</a:t>
            </a:r>
          </a:p>
        </p:txBody>
      </p:sp>
      <p:sp>
        <p:nvSpPr>
          <p:cNvPr id="3" name="Content Placeholder 2">
            <a:extLst>
              <a:ext uri="{FF2B5EF4-FFF2-40B4-BE49-F238E27FC236}">
                <a16:creationId xmlns:a16="http://schemas.microsoft.com/office/drawing/2014/main" id="{EBCD8AD8-74C9-41D8-9061-B9BC0ADA3592}"/>
              </a:ext>
            </a:extLst>
          </p:cNvPr>
          <p:cNvSpPr>
            <a:spLocks noGrp="1"/>
          </p:cNvSpPr>
          <p:nvPr>
            <p:ph idx="1"/>
          </p:nvPr>
        </p:nvSpPr>
        <p:spPr>
          <a:xfrm>
            <a:off x="838200" y="1371600"/>
            <a:ext cx="10515600" cy="4984750"/>
          </a:xfrm>
        </p:spPr>
        <p:txBody>
          <a:bodyPr>
            <a:normAutofit lnSpcReduction="10000"/>
          </a:bodyPr>
          <a:lstStyle/>
          <a:p>
            <a:r>
              <a:rPr lang="en-US" dirty="0" err="1">
                <a:latin typeface="Times New Roman" panose="02020603050405020304" pitchFamily="18" charset="0"/>
                <a:cs typeface="Times New Roman" panose="02020603050405020304" pitchFamily="18" charset="0"/>
              </a:rPr>
              <a:t>Picascia</a:t>
            </a:r>
            <a:r>
              <a:rPr lang="en-US" dirty="0">
                <a:latin typeface="Times New Roman" panose="02020603050405020304" pitchFamily="18" charset="0"/>
                <a:cs typeface="Times New Roman" panose="02020603050405020304" pitchFamily="18" charset="0"/>
              </a:rPr>
              <a:t> (2015) and </a:t>
            </a:r>
            <a:r>
              <a:rPr lang="en-US" dirty="0" err="1">
                <a:latin typeface="Times New Roman" panose="02020603050405020304" pitchFamily="18" charset="0"/>
                <a:cs typeface="Times New Roman" panose="02020603050405020304" pitchFamily="18" charset="0"/>
              </a:rPr>
              <a:t>Picascia</a:t>
            </a:r>
            <a:r>
              <a:rPr lang="en-US" dirty="0">
                <a:latin typeface="Times New Roman" panose="02020603050405020304" pitchFamily="18" charset="0"/>
                <a:cs typeface="Times New Roman" panose="02020603050405020304" pitchFamily="18" charset="0"/>
              </a:rPr>
              <a:t> &amp; Yorke-Smith (2017): rent-gap theory and gentrification using agent-based simulations applied to European cities.</a:t>
            </a:r>
          </a:p>
          <a:p>
            <a:r>
              <a:rPr lang="en-US" dirty="0">
                <a:latin typeface="Times New Roman" panose="02020603050405020304" pitchFamily="18" charset="0"/>
                <a:cs typeface="Times New Roman" panose="02020603050405020304" pitchFamily="18" charset="0"/>
              </a:rPr>
              <a:t>Ge (2013): Agent-based spatial model on U.S. housing market.</a:t>
            </a:r>
          </a:p>
          <a:p>
            <a:r>
              <a:rPr lang="en-US" dirty="0">
                <a:latin typeface="Times New Roman" panose="02020603050405020304" pitchFamily="18" charset="0"/>
                <a:cs typeface="Times New Roman" panose="02020603050405020304" pitchFamily="18" charset="0"/>
              </a:rPr>
              <a:t>Zhang &amp; Li (2014): applied ABM on a buyer and seller search behavior in the housing market in Beijing.</a:t>
            </a:r>
          </a:p>
          <a:p>
            <a:r>
              <a:rPr lang="en-US" dirty="0">
                <a:latin typeface="Times New Roman" panose="02020603050405020304" pitchFamily="18" charset="0"/>
                <a:cs typeface="Times New Roman" panose="02020603050405020304" pitchFamily="18" charset="0"/>
              </a:rPr>
              <a:t>Collins &amp; </a:t>
            </a:r>
            <a:r>
              <a:rPr lang="en-US" dirty="0" err="1">
                <a:latin typeface="Times New Roman" panose="02020603050405020304" pitchFamily="18" charset="0"/>
                <a:cs typeface="Times New Roman" panose="02020603050405020304" pitchFamily="18" charset="0"/>
              </a:rPr>
              <a:t>Frydenlund</a:t>
            </a:r>
            <a:r>
              <a:rPr lang="en-US" dirty="0">
                <a:latin typeface="Times New Roman" panose="02020603050405020304" pitchFamily="18" charset="0"/>
                <a:cs typeface="Times New Roman" panose="02020603050405020304" pitchFamily="18" charset="0"/>
              </a:rPr>
              <a:t> (2016): refugees</a:t>
            </a:r>
          </a:p>
          <a:p>
            <a:r>
              <a:rPr lang="en-US" dirty="0">
                <a:latin typeface="Times New Roman" panose="02020603050405020304" pitchFamily="18" charset="0"/>
                <a:cs typeface="Times New Roman" panose="02020603050405020304" pitchFamily="18" charset="0"/>
              </a:rPr>
              <a:t>Goren (2016): conflict in Mali</a:t>
            </a:r>
          </a:p>
          <a:p>
            <a:r>
              <a:rPr lang="en-US" dirty="0" err="1">
                <a:latin typeface="Times New Roman" panose="02020603050405020304" pitchFamily="18" charset="0"/>
                <a:cs typeface="Times New Roman" panose="02020603050405020304" pitchFamily="18" charset="0"/>
              </a:rPr>
              <a:t>Suleimenova</a:t>
            </a:r>
            <a:r>
              <a:rPr lang="en-US" dirty="0">
                <a:latin typeface="Times New Roman" panose="02020603050405020304" pitchFamily="18" charset="0"/>
                <a:cs typeface="Times New Roman" panose="02020603050405020304" pitchFamily="18" charset="0"/>
              </a:rPr>
              <a:t>, Bell, &amp; Goren (2017):  conflict in Africa</a:t>
            </a:r>
          </a:p>
          <a:p>
            <a:r>
              <a:rPr lang="en-US" dirty="0">
                <a:latin typeface="Times New Roman" panose="02020603050405020304" pitchFamily="18" charset="0"/>
                <a:cs typeface="Times New Roman" panose="02020603050405020304" pitchFamily="18" charset="0"/>
              </a:rPr>
              <a:t>Hebert, Perez, &amp; </a:t>
            </a:r>
            <a:r>
              <a:rPr lang="en-US" dirty="0" err="1">
                <a:latin typeface="Times New Roman" panose="02020603050405020304" pitchFamily="18" charset="0"/>
                <a:cs typeface="Times New Roman" panose="02020603050405020304" pitchFamily="18" charset="0"/>
              </a:rPr>
              <a:t>Harati</a:t>
            </a:r>
            <a:r>
              <a:rPr lang="en-US" dirty="0">
                <a:latin typeface="Times New Roman" panose="02020603050405020304" pitchFamily="18" charset="0"/>
                <a:cs typeface="Times New Roman" panose="02020603050405020304" pitchFamily="18" charset="0"/>
              </a:rPr>
              <a:t>: conflict in Syria</a:t>
            </a:r>
          </a:p>
          <a:p>
            <a:r>
              <a:rPr lang="en-US" dirty="0">
                <a:latin typeface="Times New Roman" panose="02020603050405020304" pitchFamily="18" charset="0"/>
                <a:cs typeface="Times New Roman" panose="02020603050405020304" pitchFamily="18" charset="0"/>
              </a:rPr>
              <a:t>Hatton (2017): migration into Europe</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C128FF98-3F32-4703-8998-08D080E0B572}"/>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E8AD1C5E-C1FB-459D-AB7D-D94EF582D184}"/>
              </a:ext>
            </a:extLst>
          </p:cNvPr>
          <p:cNvSpPr>
            <a:spLocks noGrp="1"/>
          </p:cNvSpPr>
          <p:nvPr>
            <p:ph type="sldNum" sz="quarter" idx="12"/>
          </p:nvPr>
        </p:nvSpPr>
        <p:spPr/>
        <p:txBody>
          <a:bodyPr/>
          <a:lstStyle/>
          <a:p>
            <a:fld id="{2D735162-0DA3-42DA-B039-0896A4F63C1D}" type="slidenum">
              <a:rPr lang="en-US" smtClean="0"/>
              <a:t>4</a:t>
            </a:fld>
            <a:endParaRPr lang="en-US"/>
          </a:p>
        </p:txBody>
      </p:sp>
    </p:spTree>
    <p:extLst>
      <p:ext uri="{BB962C8B-B14F-4D97-AF65-F5344CB8AC3E}">
        <p14:creationId xmlns:p14="http://schemas.microsoft.com/office/powerpoint/2010/main" val="242656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7B1E4-1314-49F7-9757-6FE19BCBBDCA}"/>
              </a:ext>
            </a:extLst>
          </p:cNvPr>
          <p:cNvSpPr>
            <a:spLocks noGrp="1"/>
          </p:cNvSpPr>
          <p:nvPr>
            <p:ph type="title"/>
          </p:nvPr>
        </p:nvSpPr>
        <p:spPr/>
        <p:txBody>
          <a:bodyPr/>
          <a:lstStyle/>
          <a:p>
            <a:r>
              <a:rPr lang="en-US" dirty="0"/>
              <a:t>Why Beirut?</a:t>
            </a:r>
          </a:p>
        </p:txBody>
      </p:sp>
      <p:sp>
        <p:nvSpPr>
          <p:cNvPr id="3" name="Content Placeholder 2">
            <a:extLst>
              <a:ext uri="{FF2B5EF4-FFF2-40B4-BE49-F238E27FC236}">
                <a16:creationId xmlns:a16="http://schemas.microsoft.com/office/drawing/2014/main" id="{9883B3FE-E60E-49E8-99E5-F5BD8679B5C2}"/>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Limited </a:t>
            </a:r>
            <a:r>
              <a:rPr lang="en-US" dirty="0" smtClean="0">
                <a:latin typeface="Times New Roman" panose="02020603050405020304" pitchFamily="18" charset="0"/>
                <a:cs typeface="Times New Roman" panose="02020603050405020304" pitchFamily="18" charset="0"/>
              </a:rPr>
              <a:t>affordable </a:t>
            </a:r>
            <a:r>
              <a:rPr lang="en-US" dirty="0">
                <a:latin typeface="Times New Roman" panose="02020603050405020304" pitchFamily="18" charset="0"/>
                <a:cs typeface="Times New Roman" panose="02020603050405020304" pitchFamily="18" charset="0"/>
              </a:rPr>
              <a:t>housing</a:t>
            </a:r>
          </a:p>
          <a:p>
            <a:r>
              <a:rPr lang="en-US" dirty="0" smtClean="0">
                <a:latin typeface="Times New Roman" panose="02020603050405020304" pitchFamily="18" charset="0"/>
                <a:cs typeface="Times New Roman" panose="02020603050405020304" pitchFamily="18" charset="0"/>
              </a:rPr>
              <a:t>Complex political </a:t>
            </a:r>
            <a:r>
              <a:rPr lang="en-US" dirty="0">
                <a:latin typeface="Times New Roman" panose="02020603050405020304" pitchFamily="18" charset="0"/>
                <a:cs typeface="Times New Roman" panose="02020603050405020304" pitchFamily="18" charset="0"/>
              </a:rPr>
              <a:t>and socioeconomic systems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Weak </a:t>
            </a:r>
            <a:r>
              <a:rPr lang="en-US" dirty="0">
                <a:latin typeface="Times New Roman" panose="02020603050405020304" pitchFamily="18" charset="0"/>
                <a:cs typeface="Times New Roman" panose="02020603050405020304" pitchFamily="18" charset="0"/>
              </a:rPr>
              <a:t>public institutions (regulations are rarely enforced)</a:t>
            </a:r>
          </a:p>
          <a:p>
            <a:r>
              <a:rPr lang="en-US" dirty="0">
                <a:latin typeface="Times New Roman" panose="02020603050405020304" pitchFamily="18" charset="0"/>
                <a:cs typeface="Times New Roman" panose="02020603050405020304" pitchFamily="18" charset="0"/>
              </a:rPr>
              <a:t>Unstable geo-political environment</a:t>
            </a:r>
          </a:p>
          <a:p>
            <a:r>
              <a:rPr lang="en-US" dirty="0">
                <a:latin typeface="Times New Roman" panose="02020603050405020304" pitchFamily="18" charset="0"/>
                <a:cs typeface="Times New Roman" panose="02020603050405020304" pitchFamily="18" charset="0"/>
              </a:rPr>
              <a:t>Exceptionally high number of refugees </a:t>
            </a:r>
            <a:r>
              <a:rPr lang="en-US" dirty="0" smtClean="0">
                <a:latin typeface="Times New Roman" panose="02020603050405020304" pitchFamily="18" charset="0"/>
                <a:cs typeface="Times New Roman" panose="02020603050405020304" pitchFamily="18" charset="0"/>
              </a:rPr>
              <a:t>(nearly 50</a:t>
            </a:r>
            <a:r>
              <a:rPr lang="en-US" dirty="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Dire Economic </a:t>
            </a:r>
            <a:r>
              <a:rPr lang="en-US" dirty="0">
                <a:latin typeface="Times New Roman" panose="02020603050405020304" pitchFamily="18" charset="0"/>
                <a:cs typeface="Times New Roman" panose="02020603050405020304" pitchFamily="18" charset="0"/>
              </a:rPr>
              <a:t>and financial crisis (October 2019)</a:t>
            </a:r>
          </a:p>
          <a:p>
            <a:r>
              <a:rPr lang="en-US" dirty="0">
                <a:latin typeface="Times New Roman" panose="02020603050405020304" pitchFamily="18" charset="0"/>
                <a:cs typeface="Times New Roman" panose="02020603050405020304" pitchFamily="18" charset="0"/>
              </a:rPr>
              <a:t>Devastating explosion of the port </a:t>
            </a:r>
            <a:r>
              <a:rPr lang="en-US" dirty="0" smtClean="0">
                <a:latin typeface="Times New Roman" panose="02020603050405020304" pitchFamily="18" charset="0"/>
                <a:cs typeface="Times New Roman" panose="02020603050405020304" pitchFamily="18" charset="0"/>
              </a:rPr>
              <a:t>of Beirut (August </a:t>
            </a:r>
            <a:r>
              <a:rPr lang="en-US" dirty="0">
                <a:latin typeface="Times New Roman" panose="02020603050405020304" pitchFamily="18" charset="0"/>
                <a:cs typeface="Times New Roman" panose="02020603050405020304" pitchFamily="18" charset="0"/>
              </a:rPr>
              <a:t>2020)</a:t>
            </a:r>
          </a:p>
          <a:p>
            <a:r>
              <a:rPr lang="en-US" dirty="0">
                <a:latin typeface="Times New Roman" panose="02020603050405020304" pitchFamily="18" charset="0"/>
                <a:cs typeface="Times New Roman" panose="02020603050405020304" pitchFamily="18" charset="0"/>
              </a:rPr>
              <a:t>High dependency on imports</a:t>
            </a:r>
          </a:p>
          <a:p>
            <a:r>
              <a:rPr lang="en-US" dirty="0">
                <a:latin typeface="Times New Roman" panose="02020603050405020304" pitchFamily="18" charset="0"/>
                <a:cs typeface="Times New Roman" panose="02020603050405020304" pitchFamily="18" charset="0"/>
              </a:rPr>
              <a:t>Neo-liberal real estate market (high income inequality)</a:t>
            </a:r>
          </a:p>
          <a:p>
            <a:endParaRPr lang="en-US" dirty="0"/>
          </a:p>
          <a:p>
            <a:endParaRPr lang="en-US" dirty="0"/>
          </a:p>
        </p:txBody>
      </p:sp>
      <p:sp>
        <p:nvSpPr>
          <p:cNvPr id="4" name="Footer Placeholder 3">
            <a:extLst>
              <a:ext uri="{FF2B5EF4-FFF2-40B4-BE49-F238E27FC236}">
                <a16:creationId xmlns:a16="http://schemas.microsoft.com/office/drawing/2014/main" id="{51134F18-3C17-490D-A9D9-408BC219D41B}"/>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AA323502-1367-4E9B-BA53-370DEF865424}"/>
              </a:ext>
            </a:extLst>
          </p:cNvPr>
          <p:cNvSpPr>
            <a:spLocks noGrp="1"/>
          </p:cNvSpPr>
          <p:nvPr>
            <p:ph type="sldNum" sz="quarter" idx="12"/>
          </p:nvPr>
        </p:nvSpPr>
        <p:spPr/>
        <p:txBody>
          <a:bodyPr/>
          <a:lstStyle/>
          <a:p>
            <a:fld id="{2D735162-0DA3-42DA-B039-0896A4F63C1D}" type="slidenum">
              <a:rPr lang="en-US" smtClean="0"/>
              <a:t>5</a:t>
            </a:fld>
            <a:endParaRPr lang="en-US"/>
          </a:p>
        </p:txBody>
      </p:sp>
    </p:spTree>
    <p:extLst>
      <p:ext uri="{BB962C8B-B14F-4D97-AF65-F5344CB8AC3E}">
        <p14:creationId xmlns:p14="http://schemas.microsoft.com/office/powerpoint/2010/main" val="1913110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7EEDD4F2-0D23-4B38-9C22-0EEB028A4327}"/>
              </a:ext>
            </a:extLst>
          </p:cNvPr>
          <p:cNvPicPr>
            <a:picLocks noGrp="1" noChangeAspect="1"/>
          </p:cNvPicPr>
          <p:nvPr>
            <p:ph idx="1"/>
          </p:nvPr>
        </p:nvPicPr>
        <p:blipFill>
          <a:blip r:embed="rId2"/>
          <a:stretch>
            <a:fillRect/>
          </a:stretch>
        </p:blipFill>
        <p:spPr>
          <a:xfrm>
            <a:off x="1574650" y="438793"/>
            <a:ext cx="7890076" cy="5917557"/>
          </a:xfrm>
          <a:prstGeom prst="rect">
            <a:avLst/>
          </a:prstGeom>
        </p:spPr>
      </p:pic>
      <p:sp>
        <p:nvSpPr>
          <p:cNvPr id="4" name="Footer Placeholder 3">
            <a:extLst>
              <a:ext uri="{FF2B5EF4-FFF2-40B4-BE49-F238E27FC236}">
                <a16:creationId xmlns:a16="http://schemas.microsoft.com/office/drawing/2014/main" id="{1E52F188-F8FC-461E-AA25-3DDA9EE188B1}"/>
              </a:ext>
            </a:extLst>
          </p:cNvPr>
          <p:cNvSpPr>
            <a:spLocks noGrp="1"/>
          </p:cNvSpPr>
          <p:nvPr>
            <p:ph type="ftr" sz="quarter" idx="11"/>
          </p:nvPr>
        </p:nvSpPr>
        <p:spPr/>
        <p:txBody>
          <a:bodyPr/>
          <a:lstStyle/>
          <a:p>
            <a:r>
              <a:rPr lang="en-US"/>
              <a:t>A. Termos - American University in Bulgaria</a:t>
            </a:r>
          </a:p>
        </p:txBody>
      </p:sp>
      <p:sp>
        <p:nvSpPr>
          <p:cNvPr id="5" name="Slide Number Placeholder 4">
            <a:extLst>
              <a:ext uri="{FF2B5EF4-FFF2-40B4-BE49-F238E27FC236}">
                <a16:creationId xmlns:a16="http://schemas.microsoft.com/office/drawing/2014/main" id="{37AB9EE7-18EA-4B24-959D-F2F81803CC69}"/>
              </a:ext>
            </a:extLst>
          </p:cNvPr>
          <p:cNvSpPr>
            <a:spLocks noGrp="1"/>
          </p:cNvSpPr>
          <p:nvPr>
            <p:ph type="sldNum" sz="quarter" idx="12"/>
          </p:nvPr>
        </p:nvSpPr>
        <p:spPr/>
        <p:txBody>
          <a:bodyPr/>
          <a:lstStyle/>
          <a:p>
            <a:fld id="{2D735162-0DA3-42DA-B039-0896A4F63C1D}" type="slidenum">
              <a:rPr lang="en-US" smtClean="0"/>
              <a:t>6</a:t>
            </a:fld>
            <a:endParaRPr lang="en-US"/>
          </a:p>
        </p:txBody>
      </p:sp>
    </p:spTree>
    <p:extLst>
      <p:ext uri="{BB962C8B-B14F-4D97-AF65-F5344CB8AC3E}">
        <p14:creationId xmlns:p14="http://schemas.microsoft.com/office/powerpoint/2010/main" val="169507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4661510-2D04-4610-A4DB-3CBBF6C7AAF5}"/>
              </a:ext>
            </a:extLst>
          </p:cNvPr>
          <p:cNvPicPr>
            <a:picLocks noGrp="1" noChangeAspect="1"/>
          </p:cNvPicPr>
          <p:nvPr>
            <p:ph idx="1"/>
          </p:nvPr>
        </p:nvPicPr>
        <p:blipFill>
          <a:blip r:embed="rId2"/>
          <a:stretch>
            <a:fillRect/>
          </a:stretch>
        </p:blipFill>
        <p:spPr>
          <a:xfrm>
            <a:off x="2254102" y="638071"/>
            <a:ext cx="7634177" cy="5470664"/>
          </a:xfrm>
        </p:spPr>
      </p:pic>
      <p:sp>
        <p:nvSpPr>
          <p:cNvPr id="7" name="TextBox 6">
            <a:extLst>
              <a:ext uri="{FF2B5EF4-FFF2-40B4-BE49-F238E27FC236}">
                <a16:creationId xmlns:a16="http://schemas.microsoft.com/office/drawing/2014/main" id="{04564D98-537D-4A4D-B3F2-C131CBD15F64}"/>
              </a:ext>
            </a:extLst>
          </p:cNvPr>
          <p:cNvSpPr txBox="1"/>
          <p:nvPr/>
        </p:nvSpPr>
        <p:spPr>
          <a:xfrm>
            <a:off x="2858946" y="268739"/>
            <a:ext cx="6528121" cy="369332"/>
          </a:xfrm>
          <a:prstGeom prst="rect">
            <a:avLst/>
          </a:prstGeom>
          <a:noFill/>
        </p:spPr>
        <p:txBody>
          <a:bodyPr wrap="square">
            <a:spAutoFit/>
          </a:bodyPr>
          <a:lstStyle/>
          <a:p>
            <a:r>
              <a:rPr lang="en-US" sz="1800" b="0" i="0" u="none" strike="noStrike" baseline="0" dirty="0">
                <a:latin typeface="SourceSansPro-Regular"/>
              </a:rPr>
              <a:t>The Beirut metropolitan area and its </a:t>
            </a:r>
            <a:r>
              <a:rPr lang="en-US" sz="1800" b="0" i="0" u="none" strike="noStrike" baseline="0" dirty="0">
                <a:latin typeface="SourceSansPro-It"/>
              </a:rPr>
              <a:t>quartiers</a:t>
            </a:r>
            <a:endParaRPr lang="en-US" dirty="0"/>
          </a:p>
        </p:txBody>
      </p:sp>
      <p:sp>
        <p:nvSpPr>
          <p:cNvPr id="8" name="Footer Placeholder 7">
            <a:extLst>
              <a:ext uri="{FF2B5EF4-FFF2-40B4-BE49-F238E27FC236}">
                <a16:creationId xmlns:a16="http://schemas.microsoft.com/office/drawing/2014/main" id="{A419E987-043B-46B2-B9C2-04E3C14EF9A8}"/>
              </a:ext>
            </a:extLst>
          </p:cNvPr>
          <p:cNvSpPr>
            <a:spLocks noGrp="1"/>
          </p:cNvSpPr>
          <p:nvPr>
            <p:ph type="ftr" sz="quarter" idx="11"/>
          </p:nvPr>
        </p:nvSpPr>
        <p:spPr/>
        <p:txBody>
          <a:bodyPr/>
          <a:lstStyle/>
          <a:p>
            <a:r>
              <a:rPr lang="en-US"/>
              <a:t>A. Termos - American University in Bulgaria</a:t>
            </a:r>
          </a:p>
        </p:txBody>
      </p:sp>
      <p:sp>
        <p:nvSpPr>
          <p:cNvPr id="9" name="Slide Number Placeholder 8">
            <a:extLst>
              <a:ext uri="{FF2B5EF4-FFF2-40B4-BE49-F238E27FC236}">
                <a16:creationId xmlns:a16="http://schemas.microsoft.com/office/drawing/2014/main" id="{2BF12938-B21D-4E37-83A4-59A041C91855}"/>
              </a:ext>
            </a:extLst>
          </p:cNvPr>
          <p:cNvSpPr>
            <a:spLocks noGrp="1"/>
          </p:cNvSpPr>
          <p:nvPr>
            <p:ph type="sldNum" sz="quarter" idx="12"/>
          </p:nvPr>
        </p:nvSpPr>
        <p:spPr/>
        <p:txBody>
          <a:bodyPr/>
          <a:lstStyle/>
          <a:p>
            <a:fld id="{2D735162-0DA3-42DA-B039-0896A4F63C1D}" type="slidenum">
              <a:rPr lang="en-US" smtClean="0"/>
              <a:t>7</a:t>
            </a:fld>
            <a:endParaRPr lang="en-US"/>
          </a:p>
        </p:txBody>
      </p:sp>
    </p:spTree>
    <p:extLst>
      <p:ext uri="{BB962C8B-B14F-4D97-AF65-F5344CB8AC3E}">
        <p14:creationId xmlns:p14="http://schemas.microsoft.com/office/powerpoint/2010/main" val="620192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BAFAD-27C4-4CF6-ABF3-E23898D3E34F}"/>
              </a:ext>
            </a:extLst>
          </p:cNvPr>
          <p:cNvSpPr>
            <a:spLocks noGrp="1"/>
          </p:cNvSpPr>
          <p:nvPr>
            <p:ph idx="1"/>
          </p:nvPr>
        </p:nvSpPr>
        <p:spPr>
          <a:xfrm>
            <a:off x="818707" y="457200"/>
            <a:ext cx="10535093" cy="5719763"/>
          </a:xfrm>
        </p:spPr>
        <p:txBody>
          <a:bodyPr/>
          <a:lstStyle/>
          <a:p>
            <a:pPr marL="0" indent="0">
              <a:buNone/>
            </a:pPr>
            <a:r>
              <a:rPr lang="en-US" b="1" i="0" u="none" strike="noStrike" baseline="0" dirty="0">
                <a:solidFill>
                  <a:srgbClr val="51869A"/>
                </a:solidFill>
                <a:latin typeface="SourceSansPro-Bold"/>
              </a:rPr>
              <a:t>Housing price index</a:t>
            </a:r>
          </a:p>
          <a:p>
            <a:endParaRPr lang="en-US" dirty="0"/>
          </a:p>
        </p:txBody>
      </p:sp>
      <p:pic>
        <p:nvPicPr>
          <p:cNvPr id="9" name="Picture 8">
            <a:extLst>
              <a:ext uri="{FF2B5EF4-FFF2-40B4-BE49-F238E27FC236}">
                <a16:creationId xmlns:a16="http://schemas.microsoft.com/office/drawing/2014/main" id="{44E85E63-80AC-4ABF-BCEF-8B7C341478C2}"/>
              </a:ext>
            </a:extLst>
          </p:cNvPr>
          <p:cNvPicPr>
            <a:picLocks noChangeAspect="1"/>
          </p:cNvPicPr>
          <p:nvPr/>
        </p:nvPicPr>
        <p:blipFill>
          <a:blip r:embed="rId2"/>
          <a:stretch>
            <a:fillRect/>
          </a:stretch>
        </p:blipFill>
        <p:spPr>
          <a:xfrm>
            <a:off x="518205" y="1207508"/>
            <a:ext cx="11155590" cy="1626120"/>
          </a:xfrm>
          <a:prstGeom prst="rect">
            <a:avLst/>
          </a:prstGeom>
        </p:spPr>
      </p:pic>
      <p:pic>
        <p:nvPicPr>
          <p:cNvPr id="11" name="Picture 10">
            <a:extLst>
              <a:ext uri="{FF2B5EF4-FFF2-40B4-BE49-F238E27FC236}">
                <a16:creationId xmlns:a16="http://schemas.microsoft.com/office/drawing/2014/main" id="{DDC67902-5E4E-4911-9F3D-143D9A2D040A}"/>
              </a:ext>
            </a:extLst>
          </p:cNvPr>
          <p:cNvPicPr>
            <a:picLocks noChangeAspect="1"/>
          </p:cNvPicPr>
          <p:nvPr/>
        </p:nvPicPr>
        <p:blipFill>
          <a:blip r:embed="rId3"/>
          <a:stretch>
            <a:fillRect/>
          </a:stretch>
        </p:blipFill>
        <p:spPr>
          <a:xfrm>
            <a:off x="385976" y="3188007"/>
            <a:ext cx="11421791" cy="1710362"/>
          </a:xfrm>
          <a:prstGeom prst="rect">
            <a:avLst/>
          </a:prstGeom>
        </p:spPr>
      </p:pic>
      <p:sp>
        <p:nvSpPr>
          <p:cNvPr id="12" name="Footer Placeholder 11">
            <a:extLst>
              <a:ext uri="{FF2B5EF4-FFF2-40B4-BE49-F238E27FC236}">
                <a16:creationId xmlns:a16="http://schemas.microsoft.com/office/drawing/2014/main" id="{5E8061F7-566B-4CDD-8471-149AB062B29C}"/>
              </a:ext>
            </a:extLst>
          </p:cNvPr>
          <p:cNvSpPr>
            <a:spLocks noGrp="1"/>
          </p:cNvSpPr>
          <p:nvPr>
            <p:ph type="ftr" sz="quarter" idx="11"/>
          </p:nvPr>
        </p:nvSpPr>
        <p:spPr/>
        <p:txBody>
          <a:bodyPr/>
          <a:lstStyle/>
          <a:p>
            <a:r>
              <a:rPr lang="en-US"/>
              <a:t>A. Termos - American University in Bulgaria</a:t>
            </a:r>
          </a:p>
        </p:txBody>
      </p:sp>
      <p:pic>
        <p:nvPicPr>
          <p:cNvPr id="13" name="Picture 12">
            <a:extLst>
              <a:ext uri="{FF2B5EF4-FFF2-40B4-BE49-F238E27FC236}">
                <a16:creationId xmlns:a16="http://schemas.microsoft.com/office/drawing/2014/main" id="{502674B3-A84C-4A8A-B52F-1764E95F142E}"/>
              </a:ext>
            </a:extLst>
          </p:cNvPr>
          <p:cNvPicPr>
            <a:picLocks noChangeAspect="1"/>
          </p:cNvPicPr>
          <p:nvPr/>
        </p:nvPicPr>
        <p:blipFill>
          <a:blip r:embed="rId4"/>
          <a:stretch>
            <a:fillRect/>
          </a:stretch>
        </p:blipFill>
        <p:spPr>
          <a:xfrm>
            <a:off x="4201788" y="5354770"/>
            <a:ext cx="7378996" cy="365792"/>
          </a:xfrm>
          <a:prstGeom prst="rect">
            <a:avLst/>
          </a:prstGeom>
        </p:spPr>
      </p:pic>
      <p:sp>
        <p:nvSpPr>
          <p:cNvPr id="14" name="Slide Number Placeholder 13">
            <a:extLst>
              <a:ext uri="{FF2B5EF4-FFF2-40B4-BE49-F238E27FC236}">
                <a16:creationId xmlns:a16="http://schemas.microsoft.com/office/drawing/2014/main" id="{926B2950-39C9-4E15-B793-63F0E465D9D3}"/>
              </a:ext>
            </a:extLst>
          </p:cNvPr>
          <p:cNvSpPr>
            <a:spLocks noGrp="1"/>
          </p:cNvSpPr>
          <p:nvPr>
            <p:ph type="sldNum" sz="quarter" idx="12"/>
          </p:nvPr>
        </p:nvSpPr>
        <p:spPr/>
        <p:txBody>
          <a:bodyPr/>
          <a:lstStyle/>
          <a:p>
            <a:fld id="{2D735162-0DA3-42DA-B039-0896A4F63C1D}" type="slidenum">
              <a:rPr lang="en-US" smtClean="0"/>
              <a:t>8</a:t>
            </a:fld>
            <a:endParaRPr lang="en-US"/>
          </a:p>
        </p:txBody>
      </p:sp>
    </p:spTree>
    <p:extLst>
      <p:ext uri="{BB962C8B-B14F-4D97-AF65-F5344CB8AC3E}">
        <p14:creationId xmlns:p14="http://schemas.microsoft.com/office/powerpoint/2010/main" val="1538433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4E2D24-A96C-485A-87E3-7EE24F513DEC}"/>
              </a:ext>
            </a:extLst>
          </p:cNvPr>
          <p:cNvPicPr>
            <a:picLocks noGrp="1" noChangeAspect="1"/>
          </p:cNvPicPr>
          <p:nvPr>
            <p:ph idx="1"/>
          </p:nvPr>
        </p:nvPicPr>
        <p:blipFill>
          <a:blip r:embed="rId2"/>
          <a:stretch>
            <a:fillRect/>
          </a:stretch>
        </p:blipFill>
        <p:spPr>
          <a:xfrm>
            <a:off x="452973" y="717862"/>
            <a:ext cx="11286053" cy="1663832"/>
          </a:xfrm>
        </p:spPr>
      </p:pic>
      <p:sp>
        <p:nvSpPr>
          <p:cNvPr id="6" name="Footer Placeholder 5">
            <a:extLst>
              <a:ext uri="{FF2B5EF4-FFF2-40B4-BE49-F238E27FC236}">
                <a16:creationId xmlns:a16="http://schemas.microsoft.com/office/drawing/2014/main" id="{1817B5D0-E0AB-4CD4-A84E-08F889F13267}"/>
              </a:ext>
            </a:extLst>
          </p:cNvPr>
          <p:cNvSpPr>
            <a:spLocks noGrp="1"/>
          </p:cNvSpPr>
          <p:nvPr>
            <p:ph type="ftr" sz="quarter" idx="11"/>
          </p:nvPr>
        </p:nvSpPr>
        <p:spPr/>
        <p:txBody>
          <a:bodyPr/>
          <a:lstStyle/>
          <a:p>
            <a:r>
              <a:rPr lang="en-US"/>
              <a:t>A. Termos - American University in Bulgaria</a:t>
            </a:r>
          </a:p>
        </p:txBody>
      </p:sp>
      <p:pic>
        <p:nvPicPr>
          <p:cNvPr id="8" name="Picture 7">
            <a:extLst>
              <a:ext uri="{FF2B5EF4-FFF2-40B4-BE49-F238E27FC236}">
                <a16:creationId xmlns:a16="http://schemas.microsoft.com/office/drawing/2014/main" id="{39FA1D6D-DD11-49FC-8D92-4332E9C9E9C0}"/>
              </a:ext>
            </a:extLst>
          </p:cNvPr>
          <p:cNvPicPr>
            <a:picLocks noChangeAspect="1"/>
          </p:cNvPicPr>
          <p:nvPr/>
        </p:nvPicPr>
        <p:blipFill>
          <a:blip r:embed="rId3"/>
          <a:stretch>
            <a:fillRect/>
          </a:stretch>
        </p:blipFill>
        <p:spPr>
          <a:xfrm>
            <a:off x="635673" y="3779046"/>
            <a:ext cx="11407993" cy="1589403"/>
          </a:xfrm>
          <a:prstGeom prst="rect">
            <a:avLst/>
          </a:prstGeom>
        </p:spPr>
      </p:pic>
      <p:sp>
        <p:nvSpPr>
          <p:cNvPr id="10" name="Slide Number Placeholder 9">
            <a:extLst>
              <a:ext uri="{FF2B5EF4-FFF2-40B4-BE49-F238E27FC236}">
                <a16:creationId xmlns:a16="http://schemas.microsoft.com/office/drawing/2014/main" id="{14081424-AAAD-4E1E-80E0-8C239944F581}"/>
              </a:ext>
            </a:extLst>
          </p:cNvPr>
          <p:cNvSpPr>
            <a:spLocks noGrp="1"/>
          </p:cNvSpPr>
          <p:nvPr>
            <p:ph type="sldNum" sz="quarter" idx="12"/>
          </p:nvPr>
        </p:nvSpPr>
        <p:spPr/>
        <p:txBody>
          <a:bodyPr/>
          <a:lstStyle/>
          <a:p>
            <a:fld id="{2D735162-0DA3-42DA-B039-0896A4F63C1D}" type="slidenum">
              <a:rPr lang="en-US" smtClean="0"/>
              <a:t>9</a:t>
            </a:fld>
            <a:endParaRPr lang="en-US"/>
          </a:p>
        </p:txBody>
      </p:sp>
    </p:spTree>
    <p:extLst>
      <p:ext uri="{BB962C8B-B14F-4D97-AF65-F5344CB8AC3E}">
        <p14:creationId xmlns:p14="http://schemas.microsoft.com/office/powerpoint/2010/main" val="2756793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3631</TotalTime>
  <Words>1505</Words>
  <Application>Microsoft Office PowerPoint</Application>
  <PresentationFormat>Widescreen</PresentationFormat>
  <Paragraphs>124</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SourceSansPro-Bold</vt:lpstr>
      <vt:lpstr>SourceSansPro-It</vt:lpstr>
      <vt:lpstr>SourceSansPro-Regular</vt:lpstr>
      <vt:lpstr>Times New Roman</vt:lpstr>
      <vt:lpstr>Office Theme</vt:lpstr>
      <vt:lpstr>Market-Led Urbanism and Geographic Crises:  A Micro-Simulation Lens on Beirut </vt:lpstr>
      <vt:lpstr>Highlights and Assumptions</vt:lpstr>
      <vt:lpstr>Agent-based Models</vt:lpstr>
      <vt:lpstr>Literature</vt:lpstr>
      <vt:lpstr>Why Beirut?</vt:lpstr>
      <vt:lpstr>PowerPoint Presentation</vt:lpstr>
      <vt:lpstr>PowerPoint Presentation</vt:lpstr>
      <vt:lpstr>PowerPoint Presentation</vt:lpstr>
      <vt:lpstr>PowerPoint Presentation</vt:lpstr>
      <vt:lpstr>PowerPoint Presentation</vt:lpstr>
      <vt:lpstr>Parameters of the model - I</vt:lpstr>
      <vt:lpstr>Parameters of the model -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Extension of the baseline model</vt:lpstr>
      <vt:lpstr>A visualisation of the ABM is seen here. The model is implemented in the dedicated ABM language NetLogo (Wilensky, 1999), version 6.2. The base model is available at: www.doi.org/10.4121/13033154. </vt:lpstr>
      <vt:lpstr>New Data to be obtained</vt:lpstr>
      <vt:lpstr>PowerPoint Presentation</vt:lpstr>
      <vt:lpstr>We study the impact on housing and household mobility for eight years after 2005: one scenario as if the 2005 and 2006 events did not occur (baseline scenario) and one if they did. </vt:lpstr>
      <vt:lpstr>We ran the simulation from a start date of January 2019, for a period of 10 simulated years. In the shorter term, the effect on the city and its residents can be seen (Figure 4). In the longer term, assuming sufficient capital in the economy, the regeneration process means that residents can move back (Figure 5). Note the greater population and population density in the no-explosion scenario. </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Market-Led Urbanism and Geographic Crises:  A Micro-Simulation Lens on Beirut </dc:title>
  <dc:creator>Ali Termos</dc:creator>
  <cp:lastModifiedBy>Ali Termos</cp:lastModifiedBy>
  <cp:revision>48</cp:revision>
  <dcterms:created xsi:type="dcterms:W3CDTF">2021-09-07T12:38:47Z</dcterms:created>
  <dcterms:modified xsi:type="dcterms:W3CDTF">2021-09-12T09:49:53Z</dcterms:modified>
</cp:coreProperties>
</file>